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  <p:sldMasterId id="2147483708" r:id="rId2"/>
  </p:sldMasterIdLst>
  <p:notesMasterIdLst>
    <p:notesMasterId r:id="rId36"/>
  </p:notesMasterIdLst>
  <p:sldIdLst>
    <p:sldId id="256" r:id="rId3"/>
    <p:sldId id="271" r:id="rId4"/>
    <p:sldId id="318" r:id="rId5"/>
    <p:sldId id="261" r:id="rId6"/>
    <p:sldId id="260" r:id="rId7"/>
    <p:sldId id="259" r:id="rId8"/>
    <p:sldId id="266" r:id="rId9"/>
    <p:sldId id="267" r:id="rId10"/>
    <p:sldId id="268" r:id="rId11"/>
    <p:sldId id="281" r:id="rId12"/>
    <p:sldId id="284" r:id="rId13"/>
    <p:sldId id="285" r:id="rId14"/>
    <p:sldId id="290" r:id="rId15"/>
    <p:sldId id="293" r:id="rId16"/>
    <p:sldId id="296" r:id="rId17"/>
    <p:sldId id="297" r:id="rId18"/>
    <p:sldId id="299" r:id="rId19"/>
    <p:sldId id="298" r:id="rId20"/>
    <p:sldId id="301" r:id="rId21"/>
    <p:sldId id="302" r:id="rId22"/>
    <p:sldId id="303" r:id="rId23"/>
    <p:sldId id="304" r:id="rId24"/>
    <p:sldId id="305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6" r:id="rId34"/>
    <p:sldId id="31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3557" autoAdjust="0"/>
  </p:normalViewPr>
  <p:slideViewPr>
    <p:cSldViewPr snapToGrid="0">
      <p:cViewPr varScale="1">
        <p:scale>
          <a:sx n="85" d="100"/>
          <a:sy n="85" d="100"/>
        </p:scale>
        <p:origin x="4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7FD115-922F-407A-9A44-5577468CFBBA}" type="doc">
      <dgm:prSet loTypeId="urn:microsoft.com/office/officeart/2018/layout/CircleProcess" loCatId="simpleprocesssa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1669D-3D5E-454F-8FD6-954540D2C2A1}">
      <dgm:prSet/>
      <dgm:spPr/>
      <dgm:t>
        <a:bodyPr/>
        <a:lstStyle/>
        <a:p>
          <a:r>
            <a:rPr lang="en-US" b="1" err="1"/>
            <a:t>Các</a:t>
          </a:r>
          <a:r>
            <a:rPr lang="en-US" b="1"/>
            <a:t> </a:t>
          </a:r>
          <a:r>
            <a:rPr lang="en-US" b="1" err="1"/>
            <a:t>nút</a:t>
          </a:r>
          <a:r>
            <a:rPr lang="en-US" b="1"/>
            <a:t> </a:t>
          </a:r>
          <a:r>
            <a:rPr lang="en-US" b="1" err="1"/>
            <a:t>điều</a:t>
          </a:r>
          <a:r>
            <a:rPr lang="en-US" b="1"/>
            <a:t> </a:t>
          </a:r>
          <a:r>
            <a:rPr lang="en-US" b="1" err="1"/>
            <a:t>khiển</a:t>
          </a:r>
          <a:r>
            <a:rPr lang="en-US" b="1"/>
            <a:t> </a:t>
          </a:r>
          <a:r>
            <a:rPr lang="en-US" b="1" err="1"/>
            <a:t>khi</a:t>
          </a:r>
          <a:r>
            <a:rPr lang="en-US" b="1"/>
            <a:t> </a:t>
          </a:r>
          <a:r>
            <a:rPr lang="en-US" b="1" err="1"/>
            <a:t>chơi</a:t>
          </a:r>
          <a:r>
            <a:rPr lang="en-US" b="1"/>
            <a:t> game </a:t>
          </a:r>
          <a:r>
            <a:rPr lang="en-US" b="1" err="1"/>
            <a:t>bằng</a:t>
          </a:r>
          <a:r>
            <a:rPr lang="en-US" b="1"/>
            <a:t> </a:t>
          </a:r>
          <a:r>
            <a:rPr lang="en-US" b="1" err="1"/>
            <a:t>máy</a:t>
          </a:r>
          <a:r>
            <a:rPr lang="en-US" b="1"/>
            <a:t> </a:t>
          </a:r>
          <a:r>
            <a:rPr lang="en-US" b="1" err="1"/>
            <a:t>tính</a:t>
          </a:r>
          <a:r>
            <a:rPr lang="en-US" b="1"/>
            <a:t>:</a:t>
          </a:r>
          <a:endParaRPr lang="en-US"/>
        </a:p>
      </dgm:t>
    </dgm:pt>
    <dgm:pt modelId="{83F1C897-FC91-41A6-8CE0-A45E5466A9A5}" type="parTrans" cxnId="{6E484A8B-6E90-48C2-9F42-38468655E9BC}">
      <dgm:prSet/>
      <dgm:spPr/>
      <dgm:t>
        <a:bodyPr/>
        <a:lstStyle/>
        <a:p>
          <a:endParaRPr lang="en-US"/>
        </a:p>
      </dgm:t>
    </dgm:pt>
    <dgm:pt modelId="{50B5A1FB-EDF1-4454-8DE5-53ADD0BCA648}" type="sibTrans" cxnId="{6E484A8B-6E90-48C2-9F42-38468655E9BC}">
      <dgm:prSet/>
      <dgm:spPr/>
      <dgm:t>
        <a:bodyPr/>
        <a:lstStyle/>
        <a:p>
          <a:endParaRPr lang="en-US"/>
        </a:p>
      </dgm:t>
    </dgm:pt>
    <dgm:pt modelId="{AD7F78A0-8AFE-4E8E-AC34-031BB88C23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Di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chuyển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sang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82658C-F0C7-422B-AB27-05B645CF7F62}" type="parTrans" cxnId="{94F8D109-35DD-46E6-B902-A1C94F57010D}">
      <dgm:prSet/>
      <dgm:spPr/>
      <dgm:t>
        <a:bodyPr/>
        <a:lstStyle/>
        <a:p>
          <a:endParaRPr lang="en-US"/>
        </a:p>
      </dgm:t>
    </dgm:pt>
    <dgm:pt modelId="{ACFADE33-003C-41CB-82F5-578CAA0CF1A4}" type="sibTrans" cxnId="{94F8D109-35DD-46E6-B902-A1C94F57010D}">
      <dgm:prSet/>
      <dgm:spPr/>
      <dgm:t>
        <a:bodyPr/>
        <a:lstStyle/>
        <a:p>
          <a:endParaRPr lang="en-US"/>
        </a:p>
      </dgm:t>
    </dgm:pt>
    <dgm:pt modelId="{AAC33F92-8743-475B-A427-9FCC5B02D8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Di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chuyển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phải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sang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phải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gm:t>
    </dgm:pt>
    <dgm:pt modelId="{9A68AFCB-986E-4402-AF18-B99A822CA210}" type="parTrans" cxnId="{1B0FC1B6-B1C3-41CD-AE86-9BB6AB0ECADA}">
      <dgm:prSet/>
      <dgm:spPr/>
      <dgm:t>
        <a:bodyPr/>
        <a:lstStyle/>
        <a:p>
          <a:endParaRPr lang="en-US"/>
        </a:p>
      </dgm:t>
    </dgm:pt>
    <dgm:pt modelId="{EBAAD68F-C2A4-46C8-875D-B2216A357FD1}" type="sibTrans" cxnId="{1B0FC1B6-B1C3-41CD-AE86-9BB6AB0ECADA}">
      <dgm:prSet/>
      <dgm:spPr/>
      <dgm:t>
        <a:bodyPr/>
        <a:lstStyle/>
        <a:p>
          <a:endParaRPr lang="en-US"/>
        </a:p>
      </dgm:t>
    </dgm:pt>
    <dgm:pt modelId="{9F21E8CA-761F-4BAC-8690-8C8B1AFA0D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Nhảy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lên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SpaceBar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18288B3E-BAE8-4F9B-8D71-C8AED7B0DBD2}" type="parTrans" cxnId="{DC0C50F4-E578-4F6E-9FD2-5387ADD72E44}">
      <dgm:prSet/>
      <dgm:spPr/>
      <dgm:t>
        <a:bodyPr/>
        <a:lstStyle/>
        <a:p>
          <a:endParaRPr lang="en-US"/>
        </a:p>
      </dgm:t>
    </dgm:pt>
    <dgm:pt modelId="{4C33D28D-4CD7-4948-AC62-E5C00D5C5B6E}" type="sibTrans" cxnId="{DC0C50F4-E578-4F6E-9FD2-5387ADD72E44}">
      <dgm:prSet/>
      <dgm:spPr/>
      <dgm:t>
        <a:bodyPr/>
        <a:lstStyle/>
        <a:p>
          <a:endParaRPr lang="en-US"/>
        </a:p>
      </dgm:t>
    </dgm:pt>
    <dgm:pt modelId="{D1459666-5468-4DEF-AD6E-BD02687D72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Bắn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sung: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F</a:t>
          </a:r>
        </a:p>
      </dgm:t>
    </dgm:pt>
    <dgm:pt modelId="{3D47B5A3-D957-469F-B162-E92D002EF9FF}" type="parTrans" cxnId="{5C9AFCED-2D33-4BF3-B216-55731CE17362}">
      <dgm:prSet/>
      <dgm:spPr/>
      <dgm:t>
        <a:bodyPr/>
        <a:lstStyle/>
        <a:p>
          <a:endParaRPr lang="en-US"/>
        </a:p>
      </dgm:t>
    </dgm:pt>
    <dgm:pt modelId="{3F24FCF1-A622-4C4C-8CE0-BD0A106F9F57}" type="sibTrans" cxnId="{5C9AFCED-2D33-4BF3-B216-55731CE17362}">
      <dgm:prSet/>
      <dgm:spPr/>
      <dgm:t>
        <a:bodyPr/>
        <a:lstStyle/>
        <a:p>
          <a:endParaRPr lang="en-US"/>
        </a:p>
      </dgm:t>
    </dgm:pt>
    <dgm:pt modelId="{470107F8-31CE-410E-8772-6C2ED87897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Thu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nhỏ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sơ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4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>
              <a:latin typeface="Arial" panose="020B0604020202020204" pitchFamily="34" charset="0"/>
              <a:cs typeface="Arial" panose="020B0604020202020204" pitchFamily="34" charset="0"/>
            </a:rPr>
            <a:t> Z</a:t>
          </a:r>
        </a:p>
      </dgm:t>
    </dgm:pt>
    <dgm:pt modelId="{D39511E7-D701-4604-9768-B4CA41D1F28C}" type="parTrans" cxnId="{B8D11D06-5A2D-492F-9BF7-2565A0D2B2FA}">
      <dgm:prSet/>
      <dgm:spPr/>
      <dgm:t>
        <a:bodyPr/>
        <a:lstStyle/>
        <a:p>
          <a:endParaRPr lang="en-US"/>
        </a:p>
      </dgm:t>
    </dgm:pt>
    <dgm:pt modelId="{25E0F2BD-0024-4ADD-969E-5622FCBE3FB1}" type="sibTrans" cxnId="{B8D11D06-5A2D-492F-9BF7-2565A0D2B2FA}">
      <dgm:prSet/>
      <dgm:spPr/>
      <dgm:t>
        <a:bodyPr/>
        <a:lstStyle/>
        <a:p>
          <a:endParaRPr lang="en-US"/>
        </a:p>
      </dgm:t>
    </dgm:pt>
    <dgm:pt modelId="{0763B25A-2A8E-49F1-92D9-FC9A9DCA8423}" type="pres">
      <dgm:prSet presAssocID="{247FD115-922F-407A-9A44-5577468CFBB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D3466A6F-3A1E-4C4A-A684-22C4A32A83CD}" type="pres">
      <dgm:prSet presAssocID="{4F51669D-3D5E-454F-8FD6-954540D2C2A1}" presName="Accent1" presStyleCnt="0"/>
      <dgm:spPr/>
    </dgm:pt>
    <dgm:pt modelId="{CE66F37E-7747-4AF4-8AD3-16D963617D69}" type="pres">
      <dgm:prSet presAssocID="{4F51669D-3D5E-454F-8FD6-954540D2C2A1}" presName="Accent" presStyleLbl="node1" presStyleIdx="0" presStyleCnt="2"/>
      <dgm:spPr/>
    </dgm:pt>
    <dgm:pt modelId="{F41CCFA9-7B43-4FDE-8D2D-AB5662104104}" type="pres">
      <dgm:prSet presAssocID="{4F51669D-3D5E-454F-8FD6-954540D2C2A1}" presName="ParentBackground1" presStyleCnt="0"/>
      <dgm:spPr/>
    </dgm:pt>
    <dgm:pt modelId="{652BB4E7-6B6D-4795-9360-4453AD188990}" type="pres">
      <dgm:prSet presAssocID="{4F51669D-3D5E-454F-8FD6-954540D2C2A1}" presName="ParentBackground" presStyleLbl="node1" presStyleIdx="1" presStyleCnt="2"/>
      <dgm:spPr/>
    </dgm:pt>
    <dgm:pt modelId="{33D65D2C-0BE2-41ED-8E5B-B0906F690858}" type="pres">
      <dgm:prSet presAssocID="{4F51669D-3D5E-454F-8FD6-954540D2C2A1}" presName="Child1" presStyleLbl="revTx" presStyleIdx="0" presStyleCnt="1" custScaleX="157603" custLinFactNeighborX="653">
        <dgm:presLayoutVars>
          <dgm:chMax val="0"/>
          <dgm:chPref val="0"/>
          <dgm:bulletEnabled val="1"/>
        </dgm:presLayoutVars>
      </dgm:prSet>
      <dgm:spPr/>
    </dgm:pt>
    <dgm:pt modelId="{AC4DDEAA-A74D-4DE9-8D3B-2C6564D43E76}" type="pres">
      <dgm:prSet presAssocID="{4F51669D-3D5E-454F-8FD6-954540D2C2A1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B8D11D06-5A2D-492F-9BF7-2565A0D2B2FA}" srcId="{4F51669D-3D5E-454F-8FD6-954540D2C2A1}" destId="{470107F8-31CE-410E-8772-6C2ED8789753}" srcOrd="4" destOrd="0" parTransId="{D39511E7-D701-4604-9768-B4CA41D1F28C}" sibTransId="{25E0F2BD-0024-4ADD-969E-5622FCBE3FB1}"/>
    <dgm:cxn modelId="{94F8D109-35DD-46E6-B902-A1C94F57010D}" srcId="{4F51669D-3D5E-454F-8FD6-954540D2C2A1}" destId="{AD7F78A0-8AFE-4E8E-AC34-031BB88C2312}" srcOrd="0" destOrd="0" parTransId="{9F82658C-F0C7-422B-AB27-05B645CF7F62}" sibTransId="{ACFADE33-003C-41CB-82F5-578CAA0CF1A4}"/>
    <dgm:cxn modelId="{C4F21D18-D59D-484F-9F76-0DD4809397D2}" type="presOf" srcId="{470107F8-31CE-410E-8772-6C2ED8789753}" destId="{33D65D2C-0BE2-41ED-8E5B-B0906F690858}" srcOrd="0" destOrd="4" presId="urn:microsoft.com/office/officeart/2018/layout/CircleProcess"/>
    <dgm:cxn modelId="{AE11FA18-F6E2-443E-8A3C-83DF1A71D625}" type="presOf" srcId="{9F21E8CA-761F-4BAC-8690-8C8B1AFA0D47}" destId="{33D65D2C-0BE2-41ED-8E5B-B0906F690858}" srcOrd="0" destOrd="2" presId="urn:microsoft.com/office/officeart/2018/layout/CircleProcess"/>
    <dgm:cxn modelId="{2846ED27-F421-4C6D-9611-C50265277051}" type="presOf" srcId="{247FD115-922F-407A-9A44-5577468CFBBA}" destId="{0763B25A-2A8E-49F1-92D9-FC9A9DCA8423}" srcOrd="0" destOrd="0" presId="urn:microsoft.com/office/officeart/2018/layout/CircleProcess"/>
    <dgm:cxn modelId="{813AB248-0979-489C-B7E3-CB8EAA3872E5}" type="presOf" srcId="{AD7F78A0-8AFE-4E8E-AC34-031BB88C2312}" destId="{33D65D2C-0BE2-41ED-8E5B-B0906F690858}" srcOrd="0" destOrd="0" presId="urn:microsoft.com/office/officeart/2018/layout/CircleProcess"/>
    <dgm:cxn modelId="{E5F7A751-9C11-4B8F-A358-9C9A3B82656F}" type="presOf" srcId="{4F51669D-3D5E-454F-8FD6-954540D2C2A1}" destId="{652BB4E7-6B6D-4795-9360-4453AD188990}" srcOrd="0" destOrd="0" presId="urn:microsoft.com/office/officeart/2018/layout/CircleProcess"/>
    <dgm:cxn modelId="{6E484A8B-6E90-48C2-9F42-38468655E9BC}" srcId="{247FD115-922F-407A-9A44-5577468CFBBA}" destId="{4F51669D-3D5E-454F-8FD6-954540D2C2A1}" srcOrd="0" destOrd="0" parTransId="{83F1C897-FC91-41A6-8CE0-A45E5466A9A5}" sibTransId="{50B5A1FB-EDF1-4454-8DE5-53ADD0BCA648}"/>
    <dgm:cxn modelId="{11BA1B9A-D0EB-4B0F-A2DE-07F509CD58E8}" type="presOf" srcId="{AAC33F92-8743-475B-A427-9FCC5B02D808}" destId="{33D65D2C-0BE2-41ED-8E5B-B0906F690858}" srcOrd="0" destOrd="1" presId="urn:microsoft.com/office/officeart/2018/layout/CircleProcess"/>
    <dgm:cxn modelId="{3AA6FDB1-58BF-4664-9449-AD0B87350AB5}" type="presOf" srcId="{4F51669D-3D5E-454F-8FD6-954540D2C2A1}" destId="{AC4DDEAA-A74D-4DE9-8D3B-2C6564D43E76}" srcOrd="1" destOrd="0" presId="urn:microsoft.com/office/officeart/2018/layout/CircleProcess"/>
    <dgm:cxn modelId="{1B0FC1B6-B1C3-41CD-AE86-9BB6AB0ECADA}" srcId="{4F51669D-3D5E-454F-8FD6-954540D2C2A1}" destId="{AAC33F92-8743-475B-A427-9FCC5B02D808}" srcOrd="1" destOrd="0" parTransId="{9A68AFCB-986E-4402-AF18-B99A822CA210}" sibTransId="{EBAAD68F-C2A4-46C8-875D-B2216A357FD1}"/>
    <dgm:cxn modelId="{08CA2CEA-A314-431E-A359-BDB2CAE358D8}" type="presOf" srcId="{D1459666-5468-4DEF-AD6E-BD02687D7265}" destId="{33D65D2C-0BE2-41ED-8E5B-B0906F690858}" srcOrd="0" destOrd="3" presId="urn:microsoft.com/office/officeart/2018/layout/CircleProcess"/>
    <dgm:cxn modelId="{5C9AFCED-2D33-4BF3-B216-55731CE17362}" srcId="{4F51669D-3D5E-454F-8FD6-954540D2C2A1}" destId="{D1459666-5468-4DEF-AD6E-BD02687D7265}" srcOrd="3" destOrd="0" parTransId="{3D47B5A3-D957-469F-B162-E92D002EF9FF}" sibTransId="{3F24FCF1-A622-4C4C-8CE0-BD0A106F9F57}"/>
    <dgm:cxn modelId="{DC0C50F4-E578-4F6E-9FD2-5387ADD72E44}" srcId="{4F51669D-3D5E-454F-8FD6-954540D2C2A1}" destId="{9F21E8CA-761F-4BAC-8690-8C8B1AFA0D47}" srcOrd="2" destOrd="0" parTransId="{18288B3E-BAE8-4F9B-8D71-C8AED7B0DBD2}" sibTransId="{4C33D28D-4CD7-4948-AC62-E5C00D5C5B6E}"/>
    <dgm:cxn modelId="{F0A91114-20AC-49AF-923D-4F9BE9AD780C}" type="presParOf" srcId="{0763B25A-2A8E-49F1-92D9-FC9A9DCA8423}" destId="{D3466A6F-3A1E-4C4A-A684-22C4A32A83CD}" srcOrd="0" destOrd="0" presId="urn:microsoft.com/office/officeart/2018/layout/CircleProcess"/>
    <dgm:cxn modelId="{252615EB-D23F-4818-A1E8-AD01EA8CBDF3}" type="presParOf" srcId="{D3466A6F-3A1E-4C4A-A684-22C4A32A83CD}" destId="{CE66F37E-7747-4AF4-8AD3-16D963617D69}" srcOrd="0" destOrd="0" presId="urn:microsoft.com/office/officeart/2018/layout/CircleProcess"/>
    <dgm:cxn modelId="{B955C7EB-6550-4D8B-A8FD-D6964873F252}" type="presParOf" srcId="{0763B25A-2A8E-49F1-92D9-FC9A9DCA8423}" destId="{F41CCFA9-7B43-4FDE-8D2D-AB5662104104}" srcOrd="1" destOrd="0" presId="urn:microsoft.com/office/officeart/2018/layout/CircleProcess"/>
    <dgm:cxn modelId="{4527A408-15DB-42A0-A489-F0F52AC7FCF1}" type="presParOf" srcId="{F41CCFA9-7B43-4FDE-8D2D-AB5662104104}" destId="{652BB4E7-6B6D-4795-9360-4453AD188990}" srcOrd="0" destOrd="0" presId="urn:microsoft.com/office/officeart/2018/layout/CircleProcess"/>
    <dgm:cxn modelId="{72133732-874C-4B90-993E-B8C9C4FC92AA}" type="presParOf" srcId="{0763B25A-2A8E-49F1-92D9-FC9A9DCA8423}" destId="{33D65D2C-0BE2-41ED-8E5B-B0906F690858}" srcOrd="2" destOrd="0" presId="urn:microsoft.com/office/officeart/2018/layout/CircleProcess"/>
    <dgm:cxn modelId="{76FD303F-355A-4821-B763-F6D46E5B058C}" type="presParOf" srcId="{0763B25A-2A8E-49F1-92D9-FC9A9DCA8423}" destId="{AC4DDEAA-A74D-4DE9-8D3B-2C6564D43E76}" srcOrd="3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6F37E-7747-4AF4-8AD3-16D963617D69}">
      <dsp:nvSpPr>
        <dsp:cNvPr id="0" name=""/>
        <dsp:cNvSpPr/>
      </dsp:nvSpPr>
      <dsp:spPr>
        <a:xfrm>
          <a:off x="782576" y="0"/>
          <a:ext cx="2724785" cy="27247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B4E7-6B6D-4795-9360-4453AD188990}">
      <dsp:nvSpPr>
        <dsp:cNvPr id="0" name=""/>
        <dsp:cNvSpPr/>
      </dsp:nvSpPr>
      <dsp:spPr>
        <a:xfrm>
          <a:off x="873312" y="90925"/>
          <a:ext cx="2543042" cy="25429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err="1"/>
            <a:t>Các</a:t>
          </a:r>
          <a:r>
            <a:rPr lang="en-US" sz="2500" b="1" kern="1200"/>
            <a:t> </a:t>
          </a:r>
          <a:r>
            <a:rPr lang="en-US" sz="2500" b="1" kern="1200" err="1"/>
            <a:t>nút</a:t>
          </a:r>
          <a:r>
            <a:rPr lang="en-US" sz="2500" b="1" kern="1200"/>
            <a:t> </a:t>
          </a:r>
          <a:r>
            <a:rPr lang="en-US" sz="2500" b="1" kern="1200" err="1"/>
            <a:t>điều</a:t>
          </a:r>
          <a:r>
            <a:rPr lang="en-US" sz="2500" b="1" kern="1200"/>
            <a:t> </a:t>
          </a:r>
          <a:r>
            <a:rPr lang="en-US" sz="2500" b="1" kern="1200" err="1"/>
            <a:t>khiển</a:t>
          </a:r>
          <a:r>
            <a:rPr lang="en-US" sz="2500" b="1" kern="1200"/>
            <a:t> </a:t>
          </a:r>
          <a:r>
            <a:rPr lang="en-US" sz="2500" b="1" kern="1200" err="1"/>
            <a:t>khi</a:t>
          </a:r>
          <a:r>
            <a:rPr lang="en-US" sz="2500" b="1" kern="1200"/>
            <a:t> </a:t>
          </a:r>
          <a:r>
            <a:rPr lang="en-US" sz="2500" b="1" kern="1200" err="1"/>
            <a:t>chơi</a:t>
          </a:r>
          <a:r>
            <a:rPr lang="en-US" sz="2500" b="1" kern="1200"/>
            <a:t> game </a:t>
          </a:r>
          <a:r>
            <a:rPr lang="en-US" sz="2500" b="1" kern="1200" err="1"/>
            <a:t>bằng</a:t>
          </a:r>
          <a:r>
            <a:rPr lang="en-US" sz="2500" b="1" kern="1200"/>
            <a:t> </a:t>
          </a:r>
          <a:r>
            <a:rPr lang="en-US" sz="2500" b="1" kern="1200" err="1"/>
            <a:t>máy</a:t>
          </a:r>
          <a:r>
            <a:rPr lang="en-US" sz="2500" b="1" kern="1200"/>
            <a:t> </a:t>
          </a:r>
          <a:r>
            <a:rPr lang="en-US" sz="2500" b="1" kern="1200" err="1"/>
            <a:t>tính</a:t>
          </a:r>
          <a:r>
            <a:rPr lang="en-US" sz="2500" b="1" kern="1200"/>
            <a:t>:</a:t>
          </a:r>
          <a:endParaRPr lang="en-US" sz="2500" kern="1200"/>
        </a:p>
      </dsp:txBody>
      <dsp:txXfrm>
        <a:off x="1236798" y="454202"/>
        <a:ext cx="1816614" cy="1816381"/>
      </dsp:txXfrm>
    </dsp:sp>
    <dsp:sp modelId="{33D65D2C-0BE2-41ED-8E5B-B0906F690858}">
      <dsp:nvSpPr>
        <dsp:cNvPr id="0" name=""/>
        <dsp:cNvSpPr/>
      </dsp:nvSpPr>
      <dsp:spPr>
        <a:xfrm>
          <a:off x="157483" y="2806320"/>
          <a:ext cx="4007911" cy="1462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Di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chuyển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sang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trái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Di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chuyển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phải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sang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phải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Nhảy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lên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SpaceBar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Bắn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sung: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F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Thu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nhỏ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sơ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400" kern="1200" err="1">
              <a:latin typeface="Arial" panose="020B0604020202020204" pitchFamily="34" charset="0"/>
              <a:cs typeface="Arial" panose="020B0604020202020204" pitchFamily="34" charset="0"/>
            </a:rPr>
            <a:t>Phím</a:t>
          </a:r>
          <a:r>
            <a:rPr lang="en-US" sz="2400" kern="1200">
              <a:latin typeface="Arial" panose="020B0604020202020204" pitchFamily="34" charset="0"/>
              <a:cs typeface="Arial" panose="020B0604020202020204" pitchFamily="34" charset="0"/>
            </a:rPr>
            <a:t> Z</a:t>
          </a:r>
        </a:p>
      </dsp:txBody>
      <dsp:txXfrm>
        <a:off x="157483" y="2806320"/>
        <a:ext cx="4007911" cy="1462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QuickStarter has created an outline to help you get started on your presentation. Some slides include information here in the notes to provide additional topics for you to research.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1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37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75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9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9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Culture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Locales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09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1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28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88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2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08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6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58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6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01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60" y="462455"/>
            <a:ext cx="10515600" cy="8222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5936"/>
            <a:ext cx="10515600" cy="4351338"/>
          </a:xfrm>
        </p:spPr>
        <p:txBody>
          <a:bodyPr/>
          <a:lstStyle>
            <a:lvl1pPr>
              <a:defRPr sz="14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52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0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1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/>
              <a:t>5/24/2024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6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06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6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/>
              <a:t>5/24/2024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/>
              <a:t>5/24/2024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2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3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CD92-9D15-43B4-8516-073FCDAC90D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5" Type="http://schemas.openxmlformats.org/officeDocument/2006/relationships/slide" Target="slide7.xml"/><Relationship Id="rId4" Type="http://schemas.openxmlformats.org/officeDocument/2006/relationships/slide" Target="slide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09379-C6D6-8584-DEA1-68A498A229AE}"/>
              </a:ext>
            </a:extLst>
          </p:cNvPr>
          <p:cNvSpPr txBox="1"/>
          <p:nvPr/>
        </p:nvSpPr>
        <p:spPr>
          <a:xfrm>
            <a:off x="2411644" y="2625847"/>
            <a:ext cx="6911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>
                <a:solidFill>
                  <a:srgbClr val="ED1C2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ĐỒ ÁN TỐT NGHIỆP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ED1C2A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92DFDE18-41A3-6354-33DB-1D860EAC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400" y="6188331"/>
            <a:ext cx="2590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 án tốt nghiệp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901E1321-3E79-A399-4424-D0C34B3960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62655" y="4250809"/>
            <a:ext cx="290474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GVHD: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3121D-B3B5-1C30-0062-79A6F20A3A72}"/>
              </a:ext>
            </a:extLst>
          </p:cNvPr>
          <p:cNvSpPr txBox="1"/>
          <p:nvPr/>
        </p:nvSpPr>
        <p:spPr>
          <a:xfrm>
            <a:off x="2958763" y="46159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Sinh viên thực hiện: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B15F9-BDC7-2F81-ADF0-DA327AAE3767}"/>
              </a:ext>
            </a:extLst>
          </p:cNvPr>
          <p:cNvSpPr txBox="1"/>
          <p:nvPr/>
        </p:nvSpPr>
        <p:spPr>
          <a:xfrm>
            <a:off x="5077079" y="4615934"/>
            <a:ext cx="205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ũ Văn Hiếu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DC99D-1D46-4701-E213-0816110575B1}"/>
              </a:ext>
            </a:extLst>
          </p:cNvPr>
          <p:cNvSpPr txBox="1"/>
          <p:nvPr/>
        </p:nvSpPr>
        <p:spPr>
          <a:xfrm>
            <a:off x="3505053" y="3591137"/>
            <a:ext cx="485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CHUYÊN NGÀNH: HỆ THỐNG THÔNG TIN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B77AD-B6A7-1A8A-E975-4603D5F575D9}"/>
              </a:ext>
            </a:extLst>
          </p:cNvPr>
          <p:cNvSpPr txBox="1"/>
          <p:nvPr/>
        </p:nvSpPr>
        <p:spPr>
          <a:xfrm>
            <a:off x="4305301" y="6154602"/>
            <a:ext cx="408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#9Slide02 Noi dung dai" panose="02000000000000000000" pitchFamily="2" charset="0"/>
                <a:cs typeface="Arial" panose="020B0604020202020204" pitchFamily="34" charset="0"/>
              </a:rPr>
              <a:t>Hà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#9Slide02 Noi dung dai" panose="02000000000000000000" pitchFamily="2" charset="0"/>
                <a:cs typeface="Arial" panose="020B0604020202020204" pitchFamily="34" charset="0"/>
              </a:rPr>
              <a:t>Nội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#9Slide02 Noi dung dai" panose="02000000000000000000" pitchFamily="2" charset="0"/>
                <a:cs typeface="Arial" panose="020B0604020202020204" pitchFamily="34" charset="0"/>
              </a:rPr>
              <a:t>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#9Slide02 Noi dung dai" panose="02000000000000000000" pitchFamily="2" charset="0"/>
                <a:cs typeface="Arial" panose="020B0604020202020204" pitchFamily="34" charset="0"/>
              </a:rPr>
              <a:t>ngày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#9Slide02 Noi dung dai" panose="02000000000000000000" pitchFamily="2" charset="0"/>
                <a:cs typeface="Arial" panose="020B0604020202020204" pitchFamily="34" charset="0"/>
              </a:rPr>
              <a:t> 25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#9Slide02 Noi dung dai" panose="02000000000000000000" pitchFamily="2" charset="0"/>
                <a:cs typeface="Arial" panose="020B0604020202020204" pitchFamily="34" charset="0"/>
              </a:rPr>
              <a:t>tháng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#9Slide02 Noi dung dai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#9Slide02 Noi dung dai" panose="02000000000000000000" pitchFamily="2" charset="0"/>
                <a:cs typeface="Arial" panose="020B0604020202020204" pitchFamily="34" charset="0"/>
              </a:rPr>
              <a:t>05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#9Slide02 Noi dung dai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#9Slide02 Noi dung dai" panose="02000000000000000000" pitchFamily="2" charset="0"/>
                <a:cs typeface="Arial" panose="020B0604020202020204" pitchFamily="34" charset="0"/>
              </a:rPr>
              <a:t>năm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#9Slide02 Noi dung dai" panose="02000000000000000000" pitchFamily="2" charset="0"/>
                <a:cs typeface="Arial" panose="020B0604020202020204" pitchFamily="34" charset="0"/>
              </a:rPr>
              <a:t> 2024</a:t>
            </a:r>
          </a:p>
        </p:txBody>
      </p:sp>
      <p:pic>
        <p:nvPicPr>
          <p:cNvPr id="9" name="Picture 6" descr="https://www.haui.edu.vn/dnn/web/haui/assets/images/logo-ngang.png">
            <a:extLst>
              <a:ext uri="{FF2B5EF4-FFF2-40B4-BE49-F238E27FC236}">
                <a16:creationId xmlns:a16="http://schemas.microsoft.com/office/drawing/2014/main" id="{43FE5695-957A-1FAE-0F47-5E5CC89A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b="15855"/>
          <a:stretch/>
        </p:blipFill>
        <p:spPr bwMode="auto">
          <a:xfrm>
            <a:off x="3341844" y="122790"/>
            <a:ext cx="5051112" cy="124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B828E9-96B1-899C-18BA-7036FC928549}"/>
              </a:ext>
            </a:extLst>
          </p:cNvPr>
          <p:cNvSpPr txBox="1"/>
          <p:nvPr/>
        </p:nvSpPr>
        <p:spPr>
          <a:xfrm>
            <a:off x="4035074" y="1376473"/>
            <a:ext cx="4135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DC81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KHOA </a:t>
            </a:r>
            <a:r>
              <a:rPr lang="en-US" sz="2000" b="1">
                <a:solidFill>
                  <a:srgbClr val="FDC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NGHỆ THÔNG TIN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DC81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Nhận diện thương hiệu Logo HaUI">
            <a:extLst>
              <a:ext uri="{FF2B5EF4-FFF2-40B4-BE49-F238E27FC236}">
                <a16:creationId xmlns:a16="http://schemas.microsoft.com/office/drawing/2014/main" id="{17B56BFF-8442-39D6-7178-B56D1E357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7" y="467548"/>
            <a:ext cx="1615440" cy="162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logo on a black background&#10;&#10;Description automatically generated">
            <a:extLst>
              <a:ext uri="{FF2B5EF4-FFF2-40B4-BE49-F238E27FC236}">
                <a16:creationId xmlns:a16="http://schemas.microsoft.com/office/drawing/2014/main" id="{D4976866-D0A7-8B0C-351C-7B19B6513A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25972" r="11805" b="34669"/>
          <a:stretch/>
        </p:blipFill>
        <p:spPr>
          <a:xfrm>
            <a:off x="9079996" y="-59225"/>
            <a:ext cx="2779393" cy="13961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C73423-A1EE-FFA5-6BB0-EFAE9EFAA106}"/>
              </a:ext>
            </a:extLst>
          </p:cNvPr>
          <p:cNvSpPr txBox="1"/>
          <p:nvPr/>
        </p:nvSpPr>
        <p:spPr>
          <a:xfrm>
            <a:off x="2958763" y="508601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Mã sinh viên: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C62F70-E0FB-D0A3-54CF-1B5403CF0944}"/>
              </a:ext>
            </a:extLst>
          </p:cNvPr>
          <p:cNvSpPr txBox="1"/>
          <p:nvPr/>
        </p:nvSpPr>
        <p:spPr>
          <a:xfrm>
            <a:off x="5063826" y="5086012"/>
            <a:ext cx="245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2019606157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B1FC24-DBA2-550A-5CB1-250FC53ED06B}"/>
              </a:ext>
            </a:extLst>
          </p:cNvPr>
          <p:cNvSpPr txBox="1"/>
          <p:nvPr/>
        </p:nvSpPr>
        <p:spPr>
          <a:xfrm>
            <a:off x="5063826" y="4196229"/>
            <a:ext cx="2424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Ts.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ê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Giang</a:t>
            </a:r>
          </a:p>
        </p:txBody>
      </p:sp>
    </p:spTree>
    <p:extLst>
      <p:ext uri="{BB962C8B-B14F-4D97-AF65-F5344CB8AC3E}">
        <p14:creationId xmlns:p14="http://schemas.microsoft.com/office/powerpoint/2010/main" val="3748667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33FFDC-25FE-B99B-6C2B-FB7790131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BB53E62-189B-6C7A-0F1B-33339CD34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ABF5944-8C5F-8C66-812A-CE3B3EAE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2C00FB-AA9B-0639-0057-31E9584A67DF}"/>
              </a:ext>
            </a:extLst>
          </p:cNvPr>
          <p:cNvSpPr txBox="1">
            <a:spLocks/>
          </p:cNvSpPr>
          <p:nvPr/>
        </p:nvSpPr>
        <p:spPr bwMode="black">
          <a:xfrm>
            <a:off x="1260873" y="1586484"/>
            <a:ext cx="3685032" cy="3685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b="1">
                <a:solidFill>
                  <a:srgbClr val="FFFFFF"/>
                </a:solidFill>
              </a:rPr>
              <a:t>1</a:t>
            </a:r>
            <a:r>
              <a:rPr lang="en-US" sz="30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.1.	 Mô tả game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F50AA1-C758-5BE0-9962-067E9A81BB48}"/>
              </a:ext>
            </a:extLst>
          </p:cNvPr>
          <p:cNvSpPr txBox="1">
            <a:spLocks/>
          </p:cNvSpPr>
          <p:nvPr/>
        </p:nvSpPr>
        <p:spPr>
          <a:xfrm>
            <a:off x="5232804" y="0"/>
            <a:ext cx="6730595" cy="6319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1.1.1.	Thông tin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game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Đối tượng chơi game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Với lối chơi đơn giản bằng các thao tác di chuyển qua lại quen thuộc dễ hiểu, hiện tại game hướng tới phù hợp với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mọi lứa tuổi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4695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2C00FB-AA9B-0639-0057-31E9584A67DF}"/>
              </a:ext>
            </a:extLst>
          </p:cNvPr>
          <p:cNvSpPr txBox="1">
            <a:spLocks/>
          </p:cNvSpPr>
          <p:nvPr/>
        </p:nvSpPr>
        <p:spPr bwMode="black">
          <a:xfrm>
            <a:off x="1260873" y="1586484"/>
            <a:ext cx="3685032" cy="3685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b="1">
                <a:solidFill>
                  <a:srgbClr val="FFFFFF"/>
                </a:solidFill>
              </a:rPr>
              <a:t>1</a:t>
            </a:r>
            <a:r>
              <a:rPr lang="en-US" sz="30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.1.	 Mô tả game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F50AA1-C758-5BE0-9962-067E9A81BB48}"/>
              </a:ext>
            </a:extLst>
          </p:cNvPr>
          <p:cNvSpPr txBox="1">
            <a:spLocks/>
          </p:cNvSpPr>
          <p:nvPr/>
        </p:nvSpPr>
        <p:spPr>
          <a:xfrm>
            <a:off x="5089355" y="-12700"/>
            <a:ext cx="7102645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1.1.2.	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Game: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2D ·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Nhảy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Nhảy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đôi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Nhảy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tường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Bắn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súng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dốc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phím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dốc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game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Windows)</a:t>
            </a:r>
          </a:p>
        </p:txBody>
      </p:sp>
    </p:spTree>
    <p:extLst>
      <p:ext uri="{BB962C8B-B14F-4D97-AF65-F5344CB8AC3E}">
        <p14:creationId xmlns:p14="http://schemas.microsoft.com/office/powerpoint/2010/main" val="1610941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2C00FB-AA9B-0639-0057-31E9584A67DF}"/>
              </a:ext>
            </a:extLst>
          </p:cNvPr>
          <p:cNvSpPr txBox="1">
            <a:spLocks/>
          </p:cNvSpPr>
          <p:nvPr/>
        </p:nvSpPr>
        <p:spPr bwMode="black">
          <a:xfrm>
            <a:off x="1260873" y="1586484"/>
            <a:ext cx="3685032" cy="3685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b="1">
                <a:solidFill>
                  <a:srgbClr val="FFFFFF"/>
                </a:solidFill>
              </a:rPr>
              <a:t>1</a:t>
            </a:r>
            <a:r>
              <a:rPr lang="en-US" sz="30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.1.	 Mô tả game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CAEDD3F-02F9-2F8A-2827-E3F05B9CE026}"/>
              </a:ext>
            </a:extLst>
          </p:cNvPr>
          <p:cNvSpPr txBox="1">
            <a:spLocks/>
          </p:cNvSpPr>
          <p:nvPr/>
        </p:nvSpPr>
        <p:spPr>
          <a:xfrm>
            <a:off x="5232806" y="0"/>
            <a:ext cx="6959194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None/>
            </a:pPr>
            <a:r>
              <a:rPr lang="en-US" sz="3000" b="1">
                <a:latin typeface="Arial" panose="020B0604020202020204" pitchFamily="34" charset="0"/>
                <a:cs typeface="Arial" panose="020B0604020202020204" pitchFamily="34" charset="0"/>
              </a:rPr>
              <a:t>1.1.2.	</a:t>
            </a:r>
            <a:r>
              <a:rPr lang="en-US" sz="3000" b="1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3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3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000" b="1">
                <a:latin typeface="Arial" panose="020B0604020202020204" pitchFamily="34" charset="0"/>
                <a:cs typeface="Arial" panose="020B0604020202020204" pitchFamily="34" charset="0"/>
              </a:rPr>
              <a:t> Game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200" b="1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 Game: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Hệ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nhặt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Kẻ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thù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AI 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Menu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mượt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hạt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tuyệt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vời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30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ình ảnh Bàn Phím Máy Tính Trong Suốt PNG , Bàn Phím Máy Tính đen Trắng,  Thiết Kế Bàn Phím, Bàn Phím Máy Tính Thiết Kế đen Trắng Trong Suốt PNG và">
            <a:extLst>
              <a:ext uri="{FF2B5EF4-FFF2-40B4-BE49-F238E27FC236}">
                <a16:creationId xmlns:a16="http://schemas.microsoft.com/office/drawing/2014/main" id="{DA78F5B0-6695-5162-DF47-5C38ED5B0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7802" y="1932162"/>
            <a:ext cx="6535772" cy="30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extBox 2">
            <a:extLst>
              <a:ext uri="{FF2B5EF4-FFF2-40B4-BE49-F238E27FC236}">
                <a16:creationId xmlns:a16="http://schemas.microsoft.com/office/drawing/2014/main" id="{ACAF7DC1-1785-F949-7A7B-259374DF3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76482"/>
              </p:ext>
            </p:extLst>
          </p:nvPr>
        </p:nvGraphicFramePr>
        <p:xfrm>
          <a:off x="368135" y="391575"/>
          <a:ext cx="4289667" cy="426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C30DC08-FEE4-5A56-D498-D3077BB3742F}"/>
              </a:ext>
            </a:extLst>
          </p:cNvPr>
          <p:cNvSpPr/>
          <p:nvPr/>
        </p:nvSpPr>
        <p:spPr>
          <a:xfrm>
            <a:off x="6578601" y="4051475"/>
            <a:ext cx="3069166" cy="395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7AAD7-27A7-A21C-0733-DB9FF81AC4E6}"/>
              </a:ext>
            </a:extLst>
          </p:cNvPr>
          <p:cNvSpPr/>
          <p:nvPr/>
        </p:nvSpPr>
        <p:spPr>
          <a:xfrm>
            <a:off x="8783849" y="3677650"/>
            <a:ext cx="345334" cy="3738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16773F-B837-80FB-651B-17790107064F}"/>
              </a:ext>
            </a:extLst>
          </p:cNvPr>
          <p:cNvSpPr/>
          <p:nvPr/>
        </p:nvSpPr>
        <p:spPr>
          <a:xfrm>
            <a:off x="5888567" y="3675805"/>
            <a:ext cx="374650" cy="373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4387AC-3E96-C643-B8A9-C293FE67DD37}"/>
              </a:ext>
            </a:extLst>
          </p:cNvPr>
          <p:cNvSpPr/>
          <p:nvPr/>
        </p:nvSpPr>
        <p:spPr>
          <a:xfrm>
            <a:off x="7027671" y="3292257"/>
            <a:ext cx="361612" cy="367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BACC51-657C-8B36-D328-B1827F04CAAD}"/>
              </a:ext>
            </a:extLst>
          </p:cNvPr>
          <p:cNvSpPr/>
          <p:nvPr/>
        </p:nvSpPr>
        <p:spPr>
          <a:xfrm>
            <a:off x="9183281" y="3659716"/>
            <a:ext cx="345334" cy="3674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69F0A0D-4B02-C08E-32A1-4F4D34C8BA94}"/>
              </a:ext>
            </a:extLst>
          </p:cNvPr>
          <p:cNvCxnSpPr/>
          <p:nvPr/>
        </p:nvCxnSpPr>
        <p:spPr>
          <a:xfrm>
            <a:off x="1463039" y="3852333"/>
            <a:ext cx="74066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49738B-0780-33AC-7D34-7D1C81D4C4C7}"/>
              </a:ext>
            </a:extLst>
          </p:cNvPr>
          <p:cNvCxnSpPr>
            <a:cxnSpLocks/>
          </p:cNvCxnSpPr>
          <p:nvPr/>
        </p:nvCxnSpPr>
        <p:spPr>
          <a:xfrm flipV="1">
            <a:off x="1434782" y="3852333"/>
            <a:ext cx="7748499" cy="7989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C894A7-A982-B9C5-679E-B6B15B6CC969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075366" y="4447116"/>
            <a:ext cx="4037818" cy="6024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B6503B-9CBD-68BC-A0D4-600368D8BF7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027224" y="3475987"/>
            <a:ext cx="4023360" cy="2194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B1FF90-5648-4BEC-19C3-7C1693395233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712867" y="4049629"/>
            <a:ext cx="2363025" cy="20116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JUNCTION X: การใส่ปุ่ม back ในเว็บ ( javascript )">
            <a:hlinkClick r:id="rId9" action="ppaction://hlinksldjump"/>
            <a:extLst>
              <a:ext uri="{FF2B5EF4-FFF2-40B4-BE49-F238E27FC236}">
                <a16:creationId xmlns:a16="http://schemas.microsoft.com/office/drawing/2014/main" id="{8A866DAE-EC20-D48B-D816-F0B3C1EF8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9" y="5804131"/>
            <a:ext cx="986597" cy="9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49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41E7-BC05-1272-A181-20A6F677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68" y="456262"/>
            <a:ext cx="3044953" cy="1174991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3200"/>
              <a:t>1.2 . </a:t>
            </a:r>
            <a:r>
              <a:rPr lang="en-US" sz="3200" err="1"/>
              <a:t>Thiết</a:t>
            </a:r>
            <a:r>
              <a:rPr lang="en-US" sz="3200"/>
              <a:t> </a:t>
            </a:r>
            <a:r>
              <a:rPr lang="en-US" sz="3200" err="1"/>
              <a:t>kế</a:t>
            </a:r>
            <a:r>
              <a:rPr lang="en-US" sz="32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9FDCA6-0976-4D68-67C7-9C9236F72B26}"/>
              </a:ext>
            </a:extLst>
          </p:cNvPr>
          <p:cNvSpPr txBox="1">
            <a:spLocks/>
          </p:cNvSpPr>
          <p:nvPr/>
        </p:nvSpPr>
        <p:spPr bwMode="blackWhite">
          <a:xfrm>
            <a:off x="396134" y="2198268"/>
            <a:ext cx="3862017" cy="84248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err="1"/>
              <a:t>Mô</a:t>
            </a:r>
            <a:r>
              <a:rPr lang="en-US" sz="9600"/>
              <a:t> </a:t>
            </a:r>
            <a:r>
              <a:rPr lang="en-US" sz="9600" err="1"/>
              <a:t>tả</a:t>
            </a:r>
            <a:r>
              <a:rPr lang="en-US" sz="9600"/>
              <a:t> </a:t>
            </a:r>
            <a:r>
              <a:rPr lang="en-US" sz="9600" err="1"/>
              <a:t>đối</a:t>
            </a:r>
            <a:r>
              <a:rPr lang="en-US" sz="9600"/>
              <a:t> </a:t>
            </a:r>
            <a:r>
              <a:rPr lang="en-US" sz="9600" err="1"/>
              <a:t>tượng</a:t>
            </a:r>
            <a:r>
              <a:rPr lang="en-US" sz="9600"/>
              <a:t> </a:t>
            </a:r>
            <a:r>
              <a:rPr lang="en-US" sz="9600" err="1"/>
              <a:t>trong</a:t>
            </a:r>
            <a:r>
              <a:rPr lang="en-US" sz="96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FADD6B-66CE-8CEE-C361-971D8A37D0E8}"/>
              </a:ext>
            </a:extLst>
          </p:cNvPr>
          <p:cNvSpPr/>
          <p:nvPr/>
        </p:nvSpPr>
        <p:spPr>
          <a:xfrm>
            <a:off x="1282115" y="3607765"/>
            <a:ext cx="2090057" cy="13656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+mj-lt"/>
              </a:rPr>
              <a:t>Player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DB9132-83C7-98A7-DF2D-BA87AC80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21742"/>
              </p:ext>
            </p:extLst>
          </p:nvPr>
        </p:nvGraphicFramePr>
        <p:xfrm>
          <a:off x="6112923" y="-19878"/>
          <a:ext cx="6079078" cy="685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9539">
                  <a:extLst>
                    <a:ext uri="{9D8B030D-6E8A-4147-A177-3AD203B41FA5}">
                      <a16:colId xmlns:a16="http://schemas.microsoft.com/office/drawing/2014/main" val="1565655993"/>
                    </a:ext>
                  </a:extLst>
                </a:gridCol>
                <a:gridCol w="3039539">
                  <a:extLst>
                    <a:ext uri="{9D8B030D-6E8A-4147-A177-3AD203B41FA5}">
                      <a16:colId xmlns:a16="http://schemas.microsoft.com/office/drawing/2014/main" val="1939234844"/>
                    </a:ext>
                  </a:extLst>
                </a:gridCol>
              </a:tblGrid>
              <a:tr h="744350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Trạng thái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Hình ảnh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08725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Shot (Bắn súng)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26724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Fire (Tức giận)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48025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Hit (Bị tấn công)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57478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Idle (Đứng yên)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10583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Walk (Đi)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1957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Jump (Nhảy)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81176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Sticky (Dính lên tường)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58275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Swimming (Bơi)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6710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D476C2D-E275-1510-DA67-3EDB41FC1D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36637" r="9754"/>
          <a:stretch/>
        </p:blipFill>
        <p:spPr bwMode="auto">
          <a:xfrm>
            <a:off x="9771380" y="769437"/>
            <a:ext cx="701040" cy="548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cartoon green object with a white face&#10;&#10;Description automatically generated">
            <a:extLst>
              <a:ext uri="{FF2B5EF4-FFF2-40B4-BE49-F238E27FC236}">
                <a16:creationId xmlns:a16="http://schemas.microsoft.com/office/drawing/2014/main" id="{D79B6CFA-7365-7BBB-B1E0-7D27E9D326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2" t="32216" r="10457"/>
          <a:stretch/>
        </p:blipFill>
        <p:spPr bwMode="auto">
          <a:xfrm>
            <a:off x="9801225" y="1576402"/>
            <a:ext cx="641350" cy="548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cartoon of a red object with a black background&#10;&#10;Description automatically generated">
            <a:extLst>
              <a:ext uri="{FF2B5EF4-FFF2-40B4-BE49-F238E27FC236}">
                <a16:creationId xmlns:a16="http://schemas.microsoft.com/office/drawing/2014/main" id="{806F0079-9C9D-FD63-8221-83F75AE355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8" t="39329" r="12554"/>
          <a:stretch/>
        </p:blipFill>
        <p:spPr bwMode="auto">
          <a:xfrm>
            <a:off x="9805448" y="2345267"/>
            <a:ext cx="690245" cy="548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A green cartoon character with a blue eye&#10;&#10;Description automatically generated">
            <a:extLst>
              <a:ext uri="{FF2B5EF4-FFF2-40B4-BE49-F238E27FC236}">
                <a16:creationId xmlns:a16="http://schemas.microsoft.com/office/drawing/2014/main" id="{D3E4926B-7CD7-AA7C-B79B-9A79C1E6ED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" t="36187" r="9073"/>
          <a:stretch/>
        </p:blipFill>
        <p:spPr bwMode="auto">
          <a:xfrm>
            <a:off x="9801225" y="3154680"/>
            <a:ext cx="704850" cy="548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green cartoon character with a blue eye&#10;&#10;Description automatically generated">
            <a:extLst>
              <a:ext uri="{FF2B5EF4-FFF2-40B4-BE49-F238E27FC236}">
                <a16:creationId xmlns:a16="http://schemas.microsoft.com/office/drawing/2014/main" id="{255669FD-4D03-5D01-9CEF-8FE846DA1B8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t="48116" r="7308"/>
          <a:stretch/>
        </p:blipFill>
        <p:spPr bwMode="auto">
          <a:xfrm>
            <a:off x="9771380" y="3974437"/>
            <a:ext cx="724535" cy="457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green cartoon character with a blue eye&#10;&#10;Description automatically generated">
            <a:extLst>
              <a:ext uri="{FF2B5EF4-FFF2-40B4-BE49-F238E27FC236}">
                <a16:creationId xmlns:a16="http://schemas.microsoft.com/office/drawing/2014/main" id="{369EA36E-25C4-C110-0E51-C69188B16D1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0" t="45814" r="10672"/>
          <a:stretch/>
        </p:blipFill>
        <p:spPr bwMode="auto">
          <a:xfrm>
            <a:off x="9842500" y="4744827"/>
            <a:ext cx="663575" cy="457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green cartoon face with blue eye&#10;&#10;Description automatically generated">
            <a:extLst>
              <a:ext uri="{FF2B5EF4-FFF2-40B4-BE49-F238E27FC236}">
                <a16:creationId xmlns:a16="http://schemas.microsoft.com/office/drawing/2014/main" id="{59F21E63-FCF2-15FE-2AA8-13F2B029840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2" t="24267" r="18404"/>
          <a:stretch/>
        </p:blipFill>
        <p:spPr bwMode="auto">
          <a:xfrm>
            <a:off x="9801225" y="5397219"/>
            <a:ext cx="533400" cy="640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cartoon face with a mask and a tube&#10;&#10;Description automatically generated">
            <a:extLst>
              <a:ext uri="{FF2B5EF4-FFF2-40B4-BE49-F238E27FC236}">
                <a16:creationId xmlns:a16="http://schemas.microsoft.com/office/drawing/2014/main" id="{40E161E7-EBA0-BEB4-5E18-FB93385B323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3" t="10056" r="8090"/>
          <a:stretch/>
        </p:blipFill>
        <p:spPr bwMode="auto">
          <a:xfrm>
            <a:off x="9780270" y="6070120"/>
            <a:ext cx="683260" cy="731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59368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41E7-BC05-1272-A181-20A6F677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68" y="456262"/>
            <a:ext cx="3044953" cy="1174991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3200"/>
              <a:t>1.2 . </a:t>
            </a:r>
            <a:r>
              <a:rPr lang="en-US" sz="3200" err="1"/>
              <a:t>Thiết</a:t>
            </a:r>
            <a:r>
              <a:rPr lang="en-US" sz="3200"/>
              <a:t> </a:t>
            </a:r>
            <a:r>
              <a:rPr lang="en-US" sz="3200" err="1"/>
              <a:t>kế</a:t>
            </a:r>
            <a:r>
              <a:rPr lang="en-US" sz="32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9FDCA6-0976-4D68-67C7-9C9236F72B26}"/>
              </a:ext>
            </a:extLst>
          </p:cNvPr>
          <p:cNvSpPr txBox="1">
            <a:spLocks/>
          </p:cNvSpPr>
          <p:nvPr/>
        </p:nvSpPr>
        <p:spPr bwMode="blackWhite">
          <a:xfrm>
            <a:off x="396134" y="2198268"/>
            <a:ext cx="3862017" cy="84248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err="1"/>
              <a:t>Mô</a:t>
            </a:r>
            <a:r>
              <a:rPr lang="en-US" sz="9600"/>
              <a:t> </a:t>
            </a:r>
            <a:r>
              <a:rPr lang="en-US" sz="9600" err="1"/>
              <a:t>tả</a:t>
            </a:r>
            <a:r>
              <a:rPr lang="en-US" sz="9600"/>
              <a:t> </a:t>
            </a:r>
            <a:r>
              <a:rPr lang="en-US" sz="9600" err="1"/>
              <a:t>đối</a:t>
            </a:r>
            <a:r>
              <a:rPr lang="en-US" sz="9600"/>
              <a:t> </a:t>
            </a:r>
            <a:r>
              <a:rPr lang="en-US" sz="9600" err="1"/>
              <a:t>tượng</a:t>
            </a:r>
            <a:r>
              <a:rPr lang="en-US" sz="9600"/>
              <a:t> </a:t>
            </a:r>
            <a:r>
              <a:rPr lang="en-US" sz="9600" err="1"/>
              <a:t>trong</a:t>
            </a:r>
            <a:r>
              <a:rPr lang="en-US" sz="96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FADD6B-66CE-8CEE-C361-971D8A37D0E8}"/>
              </a:ext>
            </a:extLst>
          </p:cNvPr>
          <p:cNvSpPr/>
          <p:nvPr/>
        </p:nvSpPr>
        <p:spPr>
          <a:xfrm>
            <a:off x="1043389" y="3607764"/>
            <a:ext cx="2567506" cy="13656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+mj-lt"/>
              </a:rPr>
              <a:t>Enemies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9DAA91-2522-DEE6-6CEA-1F061EB34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181089"/>
              </p:ext>
            </p:extLst>
          </p:nvPr>
        </p:nvGraphicFramePr>
        <p:xfrm>
          <a:off x="6096000" y="-12700"/>
          <a:ext cx="6095999" cy="685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0350">
                  <a:extLst>
                    <a:ext uri="{9D8B030D-6E8A-4147-A177-3AD203B41FA5}">
                      <a16:colId xmlns:a16="http://schemas.microsoft.com/office/drawing/2014/main" val="1095423126"/>
                    </a:ext>
                  </a:extLst>
                </a:gridCol>
                <a:gridCol w="2845649">
                  <a:extLst>
                    <a:ext uri="{9D8B030D-6E8A-4147-A177-3AD203B41FA5}">
                      <a16:colId xmlns:a16="http://schemas.microsoft.com/office/drawing/2014/main" val="2514053468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endParaRPr lang="en-US" sz="2400">
                        <a:effectLst/>
                      </a:endParaRPr>
                    </a:p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endParaRPr lang="en-US" sz="2400">
                        <a:effectLst/>
                      </a:endParaRPr>
                    </a:p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endParaRPr lang="en-US" sz="2400">
                        <a:effectLst/>
                      </a:endParaRPr>
                    </a:p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 </a:t>
                      </a:r>
                      <a:r>
                        <a:rPr lang="en-US" sz="28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tấn</a:t>
                      </a: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trúng</a:t>
                      </a: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player </a:t>
                      </a:r>
                      <a:r>
                        <a:rPr lang="en-US" sz="28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sẽ</a:t>
                      </a: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mất 1/2 </a:t>
                      </a:r>
                      <a:r>
                        <a:rPr lang="en-US" sz="28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55950" marR="55950" marT="0" marB="0"/>
                </a:tc>
                <a:tc>
                  <a:txBody>
                    <a:bodyPr/>
                    <a:lstStyle/>
                    <a:p>
                      <a:pPr marL="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50" marR="55950" marT="0" marB="0"/>
                </a:tc>
                <a:extLst>
                  <a:ext uri="{0D108BD9-81ED-4DB2-BD59-A6C34878D82A}">
                    <a16:rowId xmlns:a16="http://schemas.microsoft.com/office/drawing/2014/main" val="2197394414"/>
                  </a:ext>
                </a:extLst>
              </a:tr>
            </a:tbl>
          </a:graphicData>
        </a:graphic>
      </p:graphicFrame>
      <p:pic>
        <p:nvPicPr>
          <p:cNvPr id="5121" name="Picture 2044256476" descr="A cartoon of a monster with green hair and yellow eye&#10;&#10;Description automatically generated">
            <a:extLst>
              <a:ext uri="{FF2B5EF4-FFF2-40B4-BE49-F238E27FC236}">
                <a16:creationId xmlns:a16="http://schemas.microsoft.com/office/drawing/2014/main" id="{5B25B39C-3DF5-A49C-C339-7EC50E9D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0" t="18298" r="25143" b="8823"/>
          <a:stretch>
            <a:fillRect/>
          </a:stretch>
        </p:blipFill>
        <p:spPr bwMode="auto">
          <a:xfrm>
            <a:off x="9634615" y="2043691"/>
            <a:ext cx="1910823" cy="27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C0CB92-22AA-A766-626B-2A7E62D7FC59}"/>
              </a:ext>
            </a:extLst>
          </p:cNvPr>
          <p:cNvSpPr/>
          <p:nvPr/>
        </p:nvSpPr>
        <p:spPr>
          <a:xfrm>
            <a:off x="9780854" y="204406"/>
            <a:ext cx="1910823" cy="11749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err="1"/>
              <a:t>FlyEnemy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9275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41E7-BC05-1272-A181-20A6F677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68" y="456262"/>
            <a:ext cx="3044953" cy="1174991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3200"/>
              <a:t>1.2 . </a:t>
            </a:r>
            <a:r>
              <a:rPr lang="en-US" sz="3200" err="1"/>
              <a:t>Thiết</a:t>
            </a:r>
            <a:r>
              <a:rPr lang="en-US" sz="3200"/>
              <a:t> </a:t>
            </a:r>
            <a:r>
              <a:rPr lang="en-US" sz="3200" err="1"/>
              <a:t>kế</a:t>
            </a:r>
            <a:r>
              <a:rPr lang="en-US" sz="32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9FDCA6-0976-4D68-67C7-9C9236F72B26}"/>
              </a:ext>
            </a:extLst>
          </p:cNvPr>
          <p:cNvSpPr txBox="1">
            <a:spLocks/>
          </p:cNvSpPr>
          <p:nvPr/>
        </p:nvSpPr>
        <p:spPr bwMode="blackWhite">
          <a:xfrm>
            <a:off x="396134" y="2198268"/>
            <a:ext cx="3862017" cy="84248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err="1"/>
              <a:t>Mô</a:t>
            </a:r>
            <a:r>
              <a:rPr lang="en-US" sz="9600"/>
              <a:t> </a:t>
            </a:r>
            <a:r>
              <a:rPr lang="en-US" sz="9600" err="1"/>
              <a:t>tả</a:t>
            </a:r>
            <a:r>
              <a:rPr lang="en-US" sz="9600"/>
              <a:t> </a:t>
            </a:r>
            <a:r>
              <a:rPr lang="en-US" sz="9600" err="1"/>
              <a:t>đối</a:t>
            </a:r>
            <a:r>
              <a:rPr lang="en-US" sz="9600"/>
              <a:t> </a:t>
            </a:r>
            <a:r>
              <a:rPr lang="en-US" sz="9600" err="1"/>
              <a:t>tượng</a:t>
            </a:r>
            <a:r>
              <a:rPr lang="en-US" sz="9600"/>
              <a:t> </a:t>
            </a:r>
            <a:r>
              <a:rPr lang="en-US" sz="9600" err="1"/>
              <a:t>trong</a:t>
            </a:r>
            <a:r>
              <a:rPr lang="en-US" sz="96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FADD6B-66CE-8CEE-C361-971D8A37D0E8}"/>
              </a:ext>
            </a:extLst>
          </p:cNvPr>
          <p:cNvSpPr/>
          <p:nvPr/>
        </p:nvSpPr>
        <p:spPr>
          <a:xfrm>
            <a:off x="1043389" y="3607764"/>
            <a:ext cx="2567506" cy="13656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+mj-lt"/>
              </a:rPr>
              <a:t>Enemies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9DAA91-2522-DEE6-6CEA-1F061EB34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519897"/>
              </p:ext>
            </p:extLst>
          </p:nvPr>
        </p:nvGraphicFramePr>
        <p:xfrm>
          <a:off x="6096001" y="1"/>
          <a:ext cx="6095998" cy="6857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6935">
                  <a:extLst>
                    <a:ext uri="{9D8B030D-6E8A-4147-A177-3AD203B41FA5}">
                      <a16:colId xmlns:a16="http://schemas.microsoft.com/office/drawing/2014/main" val="1095423126"/>
                    </a:ext>
                  </a:extLst>
                </a:gridCol>
                <a:gridCol w="2699063">
                  <a:extLst>
                    <a:ext uri="{9D8B030D-6E8A-4147-A177-3AD203B41FA5}">
                      <a16:colId xmlns:a16="http://schemas.microsoft.com/office/drawing/2014/main" val="2514053468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endParaRPr lang="en-US" sz="2400">
                        <a:effectLst/>
                      </a:endParaRPr>
                    </a:p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endParaRPr lang="en-US" sz="2400">
                        <a:effectLst/>
                      </a:endParaRPr>
                    </a:p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endParaRPr lang="en-US" sz="2400">
                        <a:effectLst/>
                      </a:endParaRPr>
                    </a:p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vi-VN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 bị tấn công trúng player sẽ mất 1/3 năng lượng. 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950" marR="55950" marT="0" marB="0"/>
                </a:tc>
                <a:tc>
                  <a:txBody>
                    <a:bodyPr/>
                    <a:lstStyle/>
                    <a:p>
                      <a:pPr marL="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50" marR="55950" marT="0" marB="0"/>
                </a:tc>
                <a:extLst>
                  <a:ext uri="{0D108BD9-81ED-4DB2-BD59-A6C34878D82A}">
                    <a16:rowId xmlns:a16="http://schemas.microsoft.com/office/drawing/2014/main" val="2197394414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C0CB92-22AA-A766-626B-2A7E62D7FC59}"/>
              </a:ext>
            </a:extLst>
          </p:cNvPr>
          <p:cNvSpPr/>
          <p:nvPr/>
        </p:nvSpPr>
        <p:spPr>
          <a:xfrm>
            <a:off x="9673968" y="229806"/>
            <a:ext cx="2292863" cy="11749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err="1"/>
              <a:t>MotoEnemy</a:t>
            </a:r>
            <a:endParaRPr lang="en-US" sz="3200"/>
          </a:p>
        </p:txBody>
      </p:sp>
      <p:pic>
        <p:nvPicPr>
          <p:cNvPr id="8" name="Picture 7" descr="Cartoon of a turtle with a hat&#10;&#10;Description automatically generated">
            <a:extLst>
              <a:ext uri="{FF2B5EF4-FFF2-40B4-BE49-F238E27FC236}">
                <a16:creationId xmlns:a16="http://schemas.microsoft.com/office/drawing/2014/main" id="{FC94BF04-D961-E6DE-4F12-B0BAD334BF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1"/>
          <a:stretch/>
        </p:blipFill>
        <p:spPr bwMode="auto">
          <a:xfrm>
            <a:off x="9594946" y="2198268"/>
            <a:ext cx="2439009" cy="21474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381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41E7-BC05-1272-A181-20A6F677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68" y="456262"/>
            <a:ext cx="3044953" cy="1174991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3200"/>
              <a:t>1.2 . </a:t>
            </a:r>
            <a:r>
              <a:rPr lang="en-US" sz="3200" err="1"/>
              <a:t>Thiết</a:t>
            </a:r>
            <a:r>
              <a:rPr lang="en-US" sz="3200"/>
              <a:t> </a:t>
            </a:r>
            <a:r>
              <a:rPr lang="en-US" sz="3200" err="1"/>
              <a:t>kế</a:t>
            </a:r>
            <a:r>
              <a:rPr lang="en-US" sz="32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9FDCA6-0976-4D68-67C7-9C9236F72B26}"/>
              </a:ext>
            </a:extLst>
          </p:cNvPr>
          <p:cNvSpPr txBox="1">
            <a:spLocks/>
          </p:cNvSpPr>
          <p:nvPr/>
        </p:nvSpPr>
        <p:spPr bwMode="blackWhite">
          <a:xfrm>
            <a:off x="396134" y="2198268"/>
            <a:ext cx="3862017" cy="84248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err="1"/>
              <a:t>Mô</a:t>
            </a:r>
            <a:r>
              <a:rPr lang="en-US" sz="9600"/>
              <a:t> </a:t>
            </a:r>
            <a:r>
              <a:rPr lang="en-US" sz="9600" err="1"/>
              <a:t>tả</a:t>
            </a:r>
            <a:r>
              <a:rPr lang="en-US" sz="9600"/>
              <a:t> </a:t>
            </a:r>
            <a:r>
              <a:rPr lang="en-US" sz="9600" err="1"/>
              <a:t>đối</a:t>
            </a:r>
            <a:r>
              <a:rPr lang="en-US" sz="9600"/>
              <a:t> </a:t>
            </a:r>
            <a:r>
              <a:rPr lang="en-US" sz="9600" err="1"/>
              <a:t>tượng</a:t>
            </a:r>
            <a:r>
              <a:rPr lang="en-US" sz="9600"/>
              <a:t> </a:t>
            </a:r>
            <a:r>
              <a:rPr lang="en-US" sz="9600" err="1"/>
              <a:t>trong</a:t>
            </a:r>
            <a:r>
              <a:rPr lang="en-US" sz="96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FADD6B-66CE-8CEE-C361-971D8A37D0E8}"/>
              </a:ext>
            </a:extLst>
          </p:cNvPr>
          <p:cNvSpPr/>
          <p:nvPr/>
        </p:nvSpPr>
        <p:spPr>
          <a:xfrm>
            <a:off x="1043389" y="3607764"/>
            <a:ext cx="2567506" cy="13656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+mj-lt"/>
              </a:rPr>
              <a:t>Enemies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9DAA91-2522-DEE6-6CEA-1F061EB34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89384"/>
              </p:ext>
            </p:extLst>
          </p:nvPr>
        </p:nvGraphicFramePr>
        <p:xfrm>
          <a:off x="6096000" y="1"/>
          <a:ext cx="6095998" cy="6857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6934">
                  <a:extLst>
                    <a:ext uri="{9D8B030D-6E8A-4147-A177-3AD203B41FA5}">
                      <a16:colId xmlns:a16="http://schemas.microsoft.com/office/drawing/2014/main" val="1095423126"/>
                    </a:ext>
                  </a:extLst>
                </a:gridCol>
                <a:gridCol w="2699064">
                  <a:extLst>
                    <a:ext uri="{9D8B030D-6E8A-4147-A177-3AD203B41FA5}">
                      <a16:colId xmlns:a16="http://schemas.microsoft.com/office/drawing/2014/main" val="2514053468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endParaRPr lang="en-US" sz="2400">
                        <a:effectLst/>
                      </a:endParaRPr>
                    </a:p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endParaRPr lang="en-US" sz="2400">
                        <a:effectLst/>
                      </a:endParaRPr>
                    </a:p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endParaRPr lang="en-US" sz="2400">
                        <a:effectLst/>
                      </a:endParaRPr>
                    </a:p>
                    <a:p>
                      <a:pPr marL="22860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  <a:tab pos="685800" algn="l"/>
                        </a:tabLst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vi-VN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 bị tấn công trúng player sẽ mất 1/3 năng lượng</a:t>
                      </a: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55950" marR="55950" marT="0" marB="0"/>
                </a:tc>
                <a:tc>
                  <a:txBody>
                    <a:bodyPr/>
                    <a:lstStyle/>
                    <a:p>
                      <a:pPr marL="0" marR="64135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50" marR="55950" marT="0" marB="0"/>
                </a:tc>
                <a:extLst>
                  <a:ext uri="{0D108BD9-81ED-4DB2-BD59-A6C34878D82A}">
                    <a16:rowId xmlns:a16="http://schemas.microsoft.com/office/drawing/2014/main" val="2197394414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C0CB92-22AA-A766-626B-2A7E62D7FC59}"/>
              </a:ext>
            </a:extLst>
          </p:cNvPr>
          <p:cNvSpPr/>
          <p:nvPr/>
        </p:nvSpPr>
        <p:spPr>
          <a:xfrm>
            <a:off x="9690100" y="285509"/>
            <a:ext cx="2292863" cy="11749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err="1"/>
              <a:t>TikiEnemy</a:t>
            </a:r>
            <a:endParaRPr lang="en-US" sz="3200"/>
          </a:p>
        </p:txBody>
      </p:sp>
      <p:pic>
        <p:nvPicPr>
          <p:cNvPr id="5" name="Picture 4" descr="A cartoon of a wooden mask&#10;&#10;Description automatically generated">
            <a:extLst>
              <a:ext uri="{FF2B5EF4-FFF2-40B4-BE49-F238E27FC236}">
                <a16:creationId xmlns:a16="http://schemas.microsoft.com/office/drawing/2014/main" id="{C88CA036-E12D-4668-158A-69F8AAE4C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" t="10515" r="5605"/>
          <a:stretch/>
        </p:blipFill>
        <p:spPr bwMode="auto">
          <a:xfrm>
            <a:off x="9559023" y="2198268"/>
            <a:ext cx="2423940" cy="2476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718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41E7-BC05-1272-A181-20A6F677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68" y="456262"/>
            <a:ext cx="3044953" cy="1174991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3200"/>
              <a:t>1.2 . </a:t>
            </a:r>
            <a:r>
              <a:rPr lang="en-US" sz="3200" err="1"/>
              <a:t>Thiết</a:t>
            </a:r>
            <a:r>
              <a:rPr lang="en-US" sz="3200"/>
              <a:t> </a:t>
            </a:r>
            <a:r>
              <a:rPr lang="en-US" sz="3200" err="1"/>
              <a:t>kế</a:t>
            </a:r>
            <a:r>
              <a:rPr lang="en-US" sz="32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9FDCA6-0976-4D68-67C7-9C9236F72B26}"/>
              </a:ext>
            </a:extLst>
          </p:cNvPr>
          <p:cNvSpPr txBox="1">
            <a:spLocks/>
          </p:cNvSpPr>
          <p:nvPr/>
        </p:nvSpPr>
        <p:spPr bwMode="blackWhite">
          <a:xfrm>
            <a:off x="396134" y="2198268"/>
            <a:ext cx="3862017" cy="84248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err="1"/>
              <a:t>Mô</a:t>
            </a:r>
            <a:r>
              <a:rPr lang="en-US" sz="9600"/>
              <a:t> </a:t>
            </a:r>
            <a:r>
              <a:rPr lang="en-US" sz="9600" err="1"/>
              <a:t>tả</a:t>
            </a:r>
            <a:r>
              <a:rPr lang="en-US" sz="9600"/>
              <a:t> </a:t>
            </a:r>
            <a:r>
              <a:rPr lang="en-US" sz="9600" err="1"/>
              <a:t>đối</a:t>
            </a:r>
            <a:r>
              <a:rPr lang="en-US" sz="9600"/>
              <a:t> </a:t>
            </a:r>
            <a:r>
              <a:rPr lang="en-US" sz="9600" err="1"/>
              <a:t>tượng</a:t>
            </a:r>
            <a:r>
              <a:rPr lang="en-US" sz="9600"/>
              <a:t> </a:t>
            </a:r>
            <a:r>
              <a:rPr lang="en-US" sz="9600" err="1"/>
              <a:t>trong</a:t>
            </a:r>
            <a:r>
              <a:rPr lang="en-US" sz="96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FADD6B-66CE-8CEE-C361-971D8A37D0E8}"/>
              </a:ext>
            </a:extLst>
          </p:cNvPr>
          <p:cNvSpPr/>
          <p:nvPr/>
        </p:nvSpPr>
        <p:spPr>
          <a:xfrm>
            <a:off x="1043388" y="3607764"/>
            <a:ext cx="3046011" cy="13656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+mj-lt"/>
              </a:rPr>
              <a:t>Props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AFBCF856-CD07-EF13-0D6C-3DF7877DB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76638"/>
              </p:ext>
            </p:extLst>
          </p:nvPr>
        </p:nvGraphicFramePr>
        <p:xfrm>
          <a:off x="6096000" y="0"/>
          <a:ext cx="6096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16">
                  <a:extLst>
                    <a:ext uri="{9D8B030D-6E8A-4147-A177-3AD203B41FA5}">
                      <a16:colId xmlns:a16="http://schemas.microsoft.com/office/drawing/2014/main" val="3800938474"/>
                    </a:ext>
                  </a:extLst>
                </a:gridCol>
                <a:gridCol w="2467184">
                  <a:extLst>
                    <a:ext uri="{9D8B030D-6E8A-4147-A177-3AD203B41FA5}">
                      <a16:colId xmlns:a16="http://schemas.microsoft.com/office/drawing/2014/main" val="377676939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2800"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2800"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Trạm kiểm 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48005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Player sẽ được cộng 1/5 năng lượng khi thu thập được trên đường đi.</a:t>
                      </a:r>
                      <a:endParaRPr lang="en-US" sz="28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855969"/>
                  </a:ext>
                </a:extLst>
              </a:tr>
            </a:tbl>
          </a:graphicData>
        </a:graphic>
      </p:graphicFrame>
      <p:pic>
        <p:nvPicPr>
          <p:cNvPr id="23" name="Picture 355924277" descr="A cartoon of a tv with arms and legs&#10;&#10;Description automatically generated">
            <a:extLst>
              <a:ext uri="{FF2B5EF4-FFF2-40B4-BE49-F238E27FC236}">
                <a16:creationId xmlns:a16="http://schemas.microsoft.com/office/drawing/2014/main" id="{81510A65-64AE-FD0C-7876-39BB92E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/>
          <a:stretch>
            <a:fillRect/>
          </a:stretch>
        </p:blipFill>
        <p:spPr bwMode="auto">
          <a:xfrm>
            <a:off x="9856982" y="861874"/>
            <a:ext cx="2335018" cy="18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9" descr="A green battery on a black background&#10;&#10;Description automatically generated">
            <a:extLst>
              <a:ext uri="{FF2B5EF4-FFF2-40B4-BE49-F238E27FC236}">
                <a16:creationId xmlns:a16="http://schemas.microsoft.com/office/drawing/2014/main" id="{80374D5F-02C1-2976-5C77-F83638D02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281" y="4290595"/>
            <a:ext cx="2098595" cy="209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F5CB472-F0F8-9A31-CB41-BFBBAFEEBFBB}"/>
              </a:ext>
            </a:extLst>
          </p:cNvPr>
          <p:cNvSpPr/>
          <p:nvPr/>
        </p:nvSpPr>
        <p:spPr>
          <a:xfrm>
            <a:off x="9971281" y="236524"/>
            <a:ext cx="2070100" cy="37972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CheckPoint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074C7D-671E-6F2E-7A9D-2CF02B36B935}"/>
              </a:ext>
            </a:extLst>
          </p:cNvPr>
          <p:cNvSpPr/>
          <p:nvPr/>
        </p:nvSpPr>
        <p:spPr>
          <a:xfrm>
            <a:off x="9856982" y="3731796"/>
            <a:ext cx="2212894" cy="36857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BuppleHealth</a:t>
            </a:r>
          </a:p>
        </p:txBody>
      </p:sp>
    </p:spTree>
    <p:extLst>
      <p:ext uri="{BB962C8B-B14F-4D97-AF65-F5344CB8AC3E}">
        <p14:creationId xmlns:p14="http://schemas.microsoft.com/office/powerpoint/2010/main" val="90343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41E7-BC05-1272-A181-20A6F677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68" y="456262"/>
            <a:ext cx="3044953" cy="1174991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3200"/>
              <a:t>1.2 . </a:t>
            </a:r>
            <a:r>
              <a:rPr lang="en-US" sz="3200" err="1"/>
              <a:t>Thiết</a:t>
            </a:r>
            <a:r>
              <a:rPr lang="en-US" sz="3200"/>
              <a:t> </a:t>
            </a:r>
            <a:r>
              <a:rPr lang="en-US" sz="3200" err="1"/>
              <a:t>kế</a:t>
            </a:r>
            <a:r>
              <a:rPr lang="en-US" sz="32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9FDCA6-0976-4D68-67C7-9C9236F72B26}"/>
              </a:ext>
            </a:extLst>
          </p:cNvPr>
          <p:cNvSpPr txBox="1">
            <a:spLocks/>
          </p:cNvSpPr>
          <p:nvPr/>
        </p:nvSpPr>
        <p:spPr bwMode="blackWhite">
          <a:xfrm>
            <a:off x="396134" y="2198268"/>
            <a:ext cx="3862017" cy="84248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err="1"/>
              <a:t>Mô</a:t>
            </a:r>
            <a:r>
              <a:rPr lang="en-US" sz="9600"/>
              <a:t> </a:t>
            </a:r>
            <a:r>
              <a:rPr lang="en-US" sz="9600" err="1"/>
              <a:t>tả</a:t>
            </a:r>
            <a:r>
              <a:rPr lang="en-US" sz="9600"/>
              <a:t> </a:t>
            </a:r>
            <a:r>
              <a:rPr lang="en-US" sz="9600" err="1"/>
              <a:t>đối</a:t>
            </a:r>
            <a:r>
              <a:rPr lang="en-US" sz="9600"/>
              <a:t> </a:t>
            </a:r>
            <a:r>
              <a:rPr lang="en-US" sz="9600" err="1"/>
              <a:t>tượng</a:t>
            </a:r>
            <a:r>
              <a:rPr lang="en-US" sz="9600"/>
              <a:t> </a:t>
            </a:r>
            <a:r>
              <a:rPr lang="en-US" sz="9600" err="1"/>
              <a:t>trong</a:t>
            </a:r>
            <a:r>
              <a:rPr lang="en-US" sz="96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FADD6B-66CE-8CEE-C361-971D8A37D0E8}"/>
              </a:ext>
            </a:extLst>
          </p:cNvPr>
          <p:cNvSpPr/>
          <p:nvPr/>
        </p:nvSpPr>
        <p:spPr>
          <a:xfrm>
            <a:off x="1043388" y="3607764"/>
            <a:ext cx="3046011" cy="13656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+mj-lt"/>
              </a:rPr>
              <a:t>Props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AFBCF856-CD07-EF13-0D6C-3DF7877DB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56822"/>
              </p:ext>
            </p:extLst>
          </p:nvPr>
        </p:nvGraphicFramePr>
        <p:xfrm>
          <a:off x="6096000" y="0"/>
          <a:ext cx="6096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17">
                  <a:extLst>
                    <a:ext uri="{9D8B030D-6E8A-4147-A177-3AD203B41FA5}">
                      <a16:colId xmlns:a16="http://schemas.microsoft.com/office/drawing/2014/main" val="3800938474"/>
                    </a:ext>
                  </a:extLst>
                </a:gridCol>
                <a:gridCol w="2467183">
                  <a:extLst>
                    <a:ext uri="{9D8B030D-6E8A-4147-A177-3AD203B41FA5}">
                      <a16:colId xmlns:a16="http://schemas.microsoft.com/office/drawing/2014/main" val="377676939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800">
                          <a:latin typeface="+mj-lt"/>
                        </a:rPr>
                        <a:t>Player sẽ được cộng 1 mạng chơi khi thu thập được trên đường đi.</a:t>
                      </a:r>
                      <a:endParaRPr lang="en-US" sz="28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48005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>
                          <a:latin typeface="+mj-lt"/>
                        </a:rPr>
                        <a:t>Người chơi s</a:t>
                      </a:r>
                      <a:r>
                        <a:rPr lang="vi-VN" sz="2800" b="1">
                          <a:latin typeface="+mj-lt"/>
                        </a:rPr>
                        <a:t>ẽ được cộng Điểm tích lũy khi thu thập được trên đường đi.</a:t>
                      </a:r>
                      <a:endParaRPr lang="en-US" sz="2800" b="1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855969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7F5CB472-F0F8-9A31-CB41-BFBBAFEEBFBB}"/>
              </a:ext>
            </a:extLst>
          </p:cNvPr>
          <p:cNvSpPr/>
          <p:nvPr/>
        </p:nvSpPr>
        <p:spPr>
          <a:xfrm>
            <a:off x="9994900" y="456262"/>
            <a:ext cx="2133600" cy="37972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bg1"/>
                </a:solidFill>
              </a:rPr>
              <a:t>BubbleLifeUp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074C7D-671E-6F2E-7A9D-2CF02B36B935}"/>
              </a:ext>
            </a:extLst>
          </p:cNvPr>
          <p:cNvSpPr/>
          <p:nvPr/>
        </p:nvSpPr>
        <p:spPr>
          <a:xfrm>
            <a:off x="9994900" y="3683328"/>
            <a:ext cx="1841500" cy="37972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Token</a:t>
            </a:r>
          </a:p>
        </p:txBody>
      </p:sp>
      <p:pic>
        <p:nvPicPr>
          <p:cNvPr id="9" name="Picture 8" descr="A green eyeball with a white eye&#10;&#10;Description automatically generated">
            <a:extLst>
              <a:ext uri="{FF2B5EF4-FFF2-40B4-BE49-F238E27FC236}">
                <a16:creationId xmlns:a16="http://schemas.microsoft.com/office/drawing/2014/main" id="{AB334FC4-A1FB-DE42-9128-29670FC7F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96" y="950801"/>
            <a:ext cx="1360903" cy="136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508552-D92F-6EE1-F985-A6E17F0182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58" b="37037"/>
          <a:stretch/>
        </p:blipFill>
        <p:spPr bwMode="auto">
          <a:xfrm>
            <a:off x="9813800" y="4738734"/>
            <a:ext cx="2425700" cy="6617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222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091B0B-4924-4397-B028-91FAB74DF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1E1BC6-C9B0-2F7F-E92D-7E15822D42F8}"/>
              </a:ext>
            </a:extLst>
          </p:cNvPr>
          <p:cNvSpPr txBox="1">
            <a:spLocks/>
          </p:cNvSpPr>
          <p:nvPr/>
        </p:nvSpPr>
        <p:spPr>
          <a:xfrm>
            <a:off x="118753" y="927728"/>
            <a:ext cx="7407603" cy="4231810"/>
          </a:xfrm>
          <a:prstGeom prst="rect">
            <a:avLst/>
          </a:prstGeom>
          <a:noFill/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XÂY DỰNG GAME The Run 2D </a:t>
            </a:r>
            <a:r>
              <a:rPr lang="en-US" sz="40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40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unity</a:t>
            </a:r>
            <a:endParaRPr lang="en-US" sz="40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F6C2B-377A-4B8D-A12C-D584C9966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1268" y="640080"/>
            <a:ext cx="401726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47993D-3F00-4D7B-A815-07E29BABB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7384" y="802767"/>
            <a:ext cx="368503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F2F22-38CC-5087-7A52-E3A88C444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2" r="11257"/>
          <a:stretch/>
        </p:blipFill>
        <p:spPr>
          <a:xfrm>
            <a:off x="7692473" y="1122807"/>
            <a:ext cx="3685032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9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41E7-BC05-1272-A181-20A6F677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68" y="456262"/>
            <a:ext cx="3044953" cy="1174991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3200"/>
              <a:t>1.2 . </a:t>
            </a:r>
            <a:r>
              <a:rPr lang="en-US" sz="3200" err="1"/>
              <a:t>Thiết</a:t>
            </a:r>
            <a:r>
              <a:rPr lang="en-US" sz="3200"/>
              <a:t> </a:t>
            </a:r>
            <a:r>
              <a:rPr lang="en-US" sz="3200" err="1"/>
              <a:t>kế</a:t>
            </a:r>
            <a:r>
              <a:rPr lang="en-US" sz="32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9FDCA6-0976-4D68-67C7-9C9236F72B26}"/>
              </a:ext>
            </a:extLst>
          </p:cNvPr>
          <p:cNvSpPr txBox="1">
            <a:spLocks/>
          </p:cNvSpPr>
          <p:nvPr/>
        </p:nvSpPr>
        <p:spPr bwMode="blackWhite">
          <a:xfrm>
            <a:off x="396134" y="2198268"/>
            <a:ext cx="3862017" cy="84248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err="1"/>
              <a:t>Mô</a:t>
            </a:r>
            <a:r>
              <a:rPr lang="en-US" sz="9600"/>
              <a:t> </a:t>
            </a:r>
            <a:r>
              <a:rPr lang="en-US" sz="9600" err="1"/>
              <a:t>tả</a:t>
            </a:r>
            <a:r>
              <a:rPr lang="en-US" sz="9600"/>
              <a:t> </a:t>
            </a:r>
            <a:r>
              <a:rPr lang="en-US" sz="9600" err="1"/>
              <a:t>đối</a:t>
            </a:r>
            <a:r>
              <a:rPr lang="en-US" sz="9600"/>
              <a:t> </a:t>
            </a:r>
            <a:r>
              <a:rPr lang="en-US" sz="9600" err="1"/>
              <a:t>tượng</a:t>
            </a:r>
            <a:r>
              <a:rPr lang="en-US" sz="9600"/>
              <a:t> </a:t>
            </a:r>
            <a:r>
              <a:rPr lang="en-US" sz="9600" err="1"/>
              <a:t>trong</a:t>
            </a:r>
            <a:r>
              <a:rPr lang="en-US" sz="9600"/>
              <a:t> game</a:t>
            </a:r>
            <a:br>
              <a:rPr lang="en-US" sz="1900"/>
            </a:br>
            <a:endParaRPr lang="en-US" sz="19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FADD6B-66CE-8CEE-C361-971D8A37D0E8}"/>
              </a:ext>
            </a:extLst>
          </p:cNvPr>
          <p:cNvSpPr/>
          <p:nvPr/>
        </p:nvSpPr>
        <p:spPr>
          <a:xfrm>
            <a:off x="1043388" y="3607764"/>
            <a:ext cx="3046011" cy="13656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+mj-lt"/>
              </a:rPr>
              <a:t>Props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AFBCF856-CD07-EF13-0D6C-3DF7877DB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327973"/>
              </p:ext>
            </p:extLst>
          </p:nvPr>
        </p:nvGraphicFramePr>
        <p:xfrm>
          <a:off x="6096000" y="0"/>
          <a:ext cx="6096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568">
                  <a:extLst>
                    <a:ext uri="{9D8B030D-6E8A-4147-A177-3AD203B41FA5}">
                      <a16:colId xmlns:a16="http://schemas.microsoft.com/office/drawing/2014/main" val="3800938474"/>
                    </a:ext>
                  </a:extLst>
                </a:gridCol>
                <a:gridCol w="2194432">
                  <a:extLst>
                    <a:ext uri="{9D8B030D-6E8A-4147-A177-3AD203B41FA5}">
                      <a16:colId xmlns:a16="http://schemas.microsoft.com/office/drawing/2014/main" val="3776769390"/>
                    </a:ext>
                  </a:extLst>
                </a:gridCol>
              </a:tblGrid>
              <a:tr h="47041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2800"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800">
                          <a:latin typeface="+mj-lt"/>
                        </a:rPr>
                        <a:t>Thu thập đủ 5 viên đá quý để mở cánh cổng dịch chuyển qua màn.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48005"/>
                  </a:ext>
                </a:extLst>
              </a:tr>
              <a:tr h="21538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800" b="1">
                          <a:latin typeface="+mj-lt"/>
                        </a:rPr>
                        <a:t>Cổng dịch chuyển giúp người chơi qua màn.</a:t>
                      </a:r>
                      <a:endParaRPr lang="en-US" sz="2800" b="1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855969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7F5CB472-F0F8-9A31-CB41-BFBBAFEEBFBB}"/>
              </a:ext>
            </a:extLst>
          </p:cNvPr>
          <p:cNvSpPr/>
          <p:nvPr/>
        </p:nvSpPr>
        <p:spPr>
          <a:xfrm>
            <a:off x="10281802" y="939800"/>
            <a:ext cx="1768354" cy="4055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074C7D-671E-6F2E-7A9D-2CF02B36B935}"/>
              </a:ext>
            </a:extLst>
          </p:cNvPr>
          <p:cNvSpPr/>
          <p:nvPr/>
        </p:nvSpPr>
        <p:spPr>
          <a:xfrm>
            <a:off x="9949633" y="4770649"/>
            <a:ext cx="2271156" cy="4055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TeleportDoor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 descr="A diamond with a black background&#10;&#10;Description automatically generated">
            <a:extLst>
              <a:ext uri="{FF2B5EF4-FFF2-40B4-BE49-F238E27FC236}">
                <a16:creationId xmlns:a16="http://schemas.microsoft.com/office/drawing/2014/main" id="{A6AAFB75-D747-E342-CA68-F550812A9E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" t="15032" r="4216" b="15678"/>
          <a:stretch/>
        </p:blipFill>
        <p:spPr bwMode="auto">
          <a:xfrm>
            <a:off x="10201034" y="1633719"/>
            <a:ext cx="1768354" cy="13444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1FD0D5-9B8C-323A-4507-564E2218E9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48" y="5176203"/>
            <a:ext cx="1567462" cy="1567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73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51FD-ED87-52D0-3F26-98054E46D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947" y="162895"/>
            <a:ext cx="6536560" cy="665856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err="1">
                <a:latin typeface="Adobe Caslon Pro" panose="0205050205050A020403" pitchFamily="18" charset="0"/>
              </a:rPr>
              <a:t>Thiết</a:t>
            </a:r>
            <a:r>
              <a:rPr lang="en-US">
                <a:latin typeface="Adobe Caslon Pro" panose="0205050205050A020403" pitchFamily="18" charset="0"/>
              </a:rPr>
              <a:t> </a:t>
            </a:r>
            <a:r>
              <a:rPr lang="en-US" err="1">
                <a:latin typeface="Adobe Caslon Pro" panose="0205050205050A020403" pitchFamily="18" charset="0"/>
              </a:rPr>
              <a:t>kế</a:t>
            </a:r>
            <a:r>
              <a:rPr lang="en-US">
                <a:latin typeface="Adobe Caslon Pro" panose="0205050205050A020403" pitchFamily="18" charset="0"/>
              </a:rPr>
              <a:t> </a:t>
            </a:r>
            <a:r>
              <a:rPr lang="en-US" err="1">
                <a:latin typeface="Adobe Caslon Pro" panose="0205050205050A020403" pitchFamily="18" charset="0"/>
              </a:rPr>
              <a:t>giao</a:t>
            </a:r>
            <a:r>
              <a:rPr lang="en-US">
                <a:latin typeface="Adobe Caslon Pro" panose="0205050205050A020403" pitchFamily="18" charset="0"/>
              </a:rPr>
              <a:t> </a:t>
            </a:r>
            <a:r>
              <a:rPr lang="en-US" err="1">
                <a:latin typeface="Adobe Caslon Pro" panose="0205050205050A020403" pitchFamily="18" charset="0"/>
              </a:rPr>
              <a:t>diện</a:t>
            </a:r>
            <a:r>
              <a:rPr lang="en-US">
                <a:latin typeface="Adobe Caslon Pro" panose="0205050205050A020403" pitchFamily="18" charset="0"/>
              </a:rPr>
              <a:t> game</a:t>
            </a:r>
          </a:p>
        </p:txBody>
      </p:sp>
      <p:pic>
        <p:nvPicPr>
          <p:cNvPr id="4" name="Picture 3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B77BB6F8-55D6-2281-FFF4-95B6556F1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752" y="1513396"/>
            <a:ext cx="2942950" cy="17938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 descr="A group of blue circles with black numbers&#10;&#10;Description automatically generated">
            <a:extLst>
              <a:ext uri="{FF2B5EF4-FFF2-40B4-BE49-F238E27FC236}">
                <a16:creationId xmlns:a16="http://schemas.microsoft.com/office/drawing/2014/main" id="{8407BE99-7DF4-3AD1-67FA-D237C2AC1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96" y="1456267"/>
            <a:ext cx="3099051" cy="1921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AF160360-7810-FA78-E0E5-30A9ECF94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696" y="4453084"/>
            <a:ext cx="3099051" cy="1972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game&#10;&#10;Description automatically generated">
            <a:extLst>
              <a:ext uri="{FF2B5EF4-FFF2-40B4-BE49-F238E27FC236}">
                <a16:creationId xmlns:a16="http://schemas.microsoft.com/office/drawing/2014/main" id="{BDA493F7-11B2-9D09-0D90-9B515943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416" y="4457699"/>
            <a:ext cx="3068736" cy="1968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2720E84C-2F46-B318-CCBC-C3278515C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90" y="4453084"/>
            <a:ext cx="3068736" cy="1909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0B91CF9-481D-306F-1E33-963B51CA2478}"/>
              </a:ext>
            </a:extLst>
          </p:cNvPr>
          <p:cNvSpPr/>
          <p:nvPr/>
        </p:nvSpPr>
        <p:spPr>
          <a:xfrm>
            <a:off x="3724058" y="2262828"/>
            <a:ext cx="724394" cy="4750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93F2344-8756-79D5-942D-C624FAABC917}"/>
              </a:ext>
            </a:extLst>
          </p:cNvPr>
          <p:cNvSpPr/>
          <p:nvPr/>
        </p:nvSpPr>
        <p:spPr>
          <a:xfrm>
            <a:off x="7864543" y="2262827"/>
            <a:ext cx="724394" cy="4750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BC2E4DB-B285-4EF3-1958-DD4146AE15A3}"/>
              </a:ext>
            </a:extLst>
          </p:cNvPr>
          <p:cNvSpPr/>
          <p:nvPr/>
        </p:nvSpPr>
        <p:spPr>
          <a:xfrm>
            <a:off x="10057817" y="3608614"/>
            <a:ext cx="518808" cy="7349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4754217-A8D4-975D-5E7C-6418B6E33468}"/>
              </a:ext>
            </a:extLst>
          </p:cNvPr>
          <p:cNvSpPr/>
          <p:nvPr/>
        </p:nvSpPr>
        <p:spPr>
          <a:xfrm flipH="1">
            <a:off x="7864543" y="5236993"/>
            <a:ext cx="724394" cy="4750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89BEF1F-2CC8-244A-7C45-AA2AF78DDF85}"/>
              </a:ext>
            </a:extLst>
          </p:cNvPr>
          <p:cNvSpPr/>
          <p:nvPr/>
        </p:nvSpPr>
        <p:spPr>
          <a:xfrm flipH="1">
            <a:off x="3669185" y="5236992"/>
            <a:ext cx="724394" cy="4750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EA7AE-0EB5-DD18-37B2-B1F5D993652F}"/>
              </a:ext>
            </a:extLst>
          </p:cNvPr>
          <p:cNvSpPr txBox="1"/>
          <p:nvPr/>
        </p:nvSpPr>
        <p:spPr>
          <a:xfrm>
            <a:off x="297035" y="903715"/>
            <a:ext cx="1313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MainMenu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55FBA-3605-ABDA-2D42-7432B41ACF7C}"/>
              </a:ext>
            </a:extLst>
          </p:cNvPr>
          <p:cNvSpPr txBox="1"/>
          <p:nvPr/>
        </p:nvSpPr>
        <p:spPr>
          <a:xfrm>
            <a:off x="4442986" y="971018"/>
            <a:ext cx="1313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MainMenu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E909A-003D-799F-462B-8B7AC1D8202C}"/>
              </a:ext>
            </a:extLst>
          </p:cNvPr>
          <p:cNvSpPr txBox="1"/>
          <p:nvPr/>
        </p:nvSpPr>
        <p:spPr>
          <a:xfrm>
            <a:off x="8588937" y="3949161"/>
            <a:ext cx="1313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Loading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81170-9A27-09C0-9DA6-D993EE83040E}"/>
              </a:ext>
            </a:extLst>
          </p:cNvPr>
          <p:cNvSpPr txBox="1"/>
          <p:nvPr/>
        </p:nvSpPr>
        <p:spPr>
          <a:xfrm>
            <a:off x="297035" y="3958421"/>
            <a:ext cx="1313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Pause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6C5117-9E9F-20A1-C316-92D4ADE40067}"/>
              </a:ext>
            </a:extLst>
          </p:cNvPr>
          <p:cNvSpPr txBox="1"/>
          <p:nvPr/>
        </p:nvSpPr>
        <p:spPr>
          <a:xfrm>
            <a:off x="8588937" y="903715"/>
            <a:ext cx="1692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LevelSelection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72FC4-3D34-2156-F666-0DC7A63ADA94}"/>
              </a:ext>
            </a:extLst>
          </p:cNvPr>
          <p:cNvSpPr txBox="1"/>
          <p:nvPr/>
        </p:nvSpPr>
        <p:spPr>
          <a:xfrm>
            <a:off x="4548416" y="3956452"/>
            <a:ext cx="1313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Level</a:t>
            </a:r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F84C56-B253-EAC4-7E04-4EAF30DE5686}"/>
              </a:ext>
            </a:extLst>
          </p:cNvPr>
          <p:cNvCxnSpPr>
            <a:cxnSpLocks/>
          </p:cNvCxnSpPr>
          <p:nvPr/>
        </p:nvCxnSpPr>
        <p:spPr>
          <a:xfrm flipH="1" flipV="1">
            <a:off x="7754587" y="3051958"/>
            <a:ext cx="1206548" cy="104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7B90D4-0DE1-99C2-36E4-61DDBB2EAB61}"/>
              </a:ext>
            </a:extLst>
          </p:cNvPr>
          <p:cNvCxnSpPr>
            <a:cxnSpLocks/>
          </p:cNvCxnSpPr>
          <p:nvPr/>
        </p:nvCxnSpPr>
        <p:spPr>
          <a:xfrm flipV="1">
            <a:off x="2490639" y="3401823"/>
            <a:ext cx="6210937" cy="20692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4FB1D6-507E-8EA3-9DBF-48CEF2F7FE2E}"/>
              </a:ext>
            </a:extLst>
          </p:cNvPr>
          <p:cNvCxnSpPr>
            <a:cxnSpLocks/>
          </p:cNvCxnSpPr>
          <p:nvPr/>
        </p:nvCxnSpPr>
        <p:spPr>
          <a:xfrm>
            <a:off x="2508599" y="5142439"/>
            <a:ext cx="1969708" cy="47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95B5CBD-C010-813A-6296-29B18326D0F5}"/>
              </a:ext>
            </a:extLst>
          </p:cNvPr>
          <p:cNvSpPr/>
          <p:nvPr/>
        </p:nvSpPr>
        <p:spPr>
          <a:xfrm>
            <a:off x="7017026" y="4453085"/>
            <a:ext cx="304917" cy="220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JUNCTION X: การใส่ปุ่ม back ในเว็บ ( javascript )">
            <a:hlinkClick r:id="rId8" action="ppaction://hlinksldjump"/>
            <a:extLst>
              <a:ext uri="{FF2B5EF4-FFF2-40B4-BE49-F238E27FC236}">
                <a16:creationId xmlns:a16="http://schemas.microsoft.com/office/drawing/2014/main" id="{D88851BF-A49A-8EC3-7231-9AE9AFFE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0" y="-15578"/>
            <a:ext cx="725556" cy="72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9D383158-EA55-CFB0-CB3C-4D07291DB198}"/>
              </a:ext>
            </a:extLst>
          </p:cNvPr>
          <p:cNvSpPr/>
          <p:nvPr/>
        </p:nvSpPr>
        <p:spPr>
          <a:xfrm>
            <a:off x="5941943" y="2055818"/>
            <a:ext cx="308113" cy="3545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D4CD67-86E5-3FA1-6786-4B3F8873638E}"/>
              </a:ext>
            </a:extLst>
          </p:cNvPr>
          <p:cNvSpPr txBox="1"/>
          <p:nvPr/>
        </p:nvSpPr>
        <p:spPr>
          <a:xfrm>
            <a:off x="9954531" y="2431752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Chọn Level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728CED-44C4-96C5-40C2-0B0D2834C1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14" y="1388471"/>
            <a:ext cx="3564463" cy="209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1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31" grpId="0" animBg="1"/>
      <p:bldP spid="22" grpId="0" animBg="1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230C76-306F-0CB0-4357-35A545AA9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8" t="7098" r="8906" b="12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452AE-3C4A-5D4A-6C6C-8BA99BE9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435" y="4547238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PHẦN</a:t>
            </a:r>
            <a:r>
              <a:rPr lang="vi-VN" b="1">
                <a:solidFill>
                  <a:schemeClr val="tx1"/>
                </a:solidFill>
              </a:rPr>
              <a:t> </a:t>
            </a:r>
            <a:r>
              <a:rPr lang="en-US" b="1">
                <a:solidFill>
                  <a:schemeClr val="tx1"/>
                </a:solidFill>
              </a:rPr>
              <a:t>2</a:t>
            </a:r>
            <a:r>
              <a:rPr lang="vi-VN" b="1">
                <a:solidFill>
                  <a:schemeClr val="tx1"/>
                </a:solidFill>
              </a:rPr>
              <a:t>: KẾT QUẢ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vi-VN" b="1">
                <a:solidFill>
                  <a:schemeClr val="tx1"/>
                </a:solidFill>
              </a:rPr>
              <a:t>XÂY DỰNG GAME</a:t>
            </a:r>
            <a:r>
              <a:rPr lang="en-US" b="1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BDDE5-A671-21A5-D7DF-FB52B083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prstGeom prst="roundRect">
            <a:avLst>
              <a:gd name="adj" fmla="val 14141"/>
            </a:avLst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A32A0-2599-D3B5-DE03-ED577613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986" y="1261146"/>
            <a:ext cx="7551013" cy="37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854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BDDE5-A671-21A5-D7DF-FB52B083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64" y="820010"/>
            <a:ext cx="3619774" cy="3212654"/>
          </a:xfrm>
          <a:prstGeom prst="roundRect">
            <a:avLst>
              <a:gd name="adj" fmla="val 14141"/>
            </a:avLst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err="1">
                <a:solidFill>
                  <a:schemeClr val="bg1"/>
                </a:solidFill>
              </a:rPr>
              <a:t>MainMenu</a:t>
            </a:r>
            <a:endParaRPr lang="en-US" sz="38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498C6-B10E-2EEF-EAC8-5AD770CD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19" y="1280205"/>
            <a:ext cx="7548279" cy="42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5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BDDE5-A671-21A5-D7DF-FB52B083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75" y="820010"/>
            <a:ext cx="3584148" cy="3212654"/>
          </a:xfrm>
          <a:prstGeom prst="roundRect">
            <a:avLst>
              <a:gd name="adj" fmla="val 14141"/>
            </a:avLst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err="1">
                <a:solidFill>
                  <a:schemeClr val="bg1"/>
                </a:solidFill>
              </a:rPr>
              <a:t>Mainmenu</a:t>
            </a:r>
            <a:endParaRPr lang="en-US" sz="38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2FEAA-B6A4-FD5E-594A-4C85CF48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652" y="1309453"/>
            <a:ext cx="7542993" cy="42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3130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BDDE5-A671-21A5-D7DF-FB52B083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0010"/>
            <a:ext cx="4654295" cy="3212654"/>
          </a:xfrm>
          <a:prstGeom prst="roundRect">
            <a:avLst>
              <a:gd name="adj" fmla="val 14141"/>
            </a:avLst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err="1">
                <a:solidFill>
                  <a:schemeClr val="bg1"/>
                </a:solidFill>
              </a:rPr>
              <a:t>Levelseletion</a:t>
            </a:r>
            <a:endParaRPr lang="en-US" sz="380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5645577-931B-66D8-42D2-E99F1B1B4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63477"/>
            <a:ext cx="7537704" cy="39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5252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BDDE5-A671-21A5-D7DF-FB52B083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prstGeom prst="roundRect">
            <a:avLst>
              <a:gd name="adj" fmla="val 14141"/>
            </a:avLst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866F4-B842-0AF3-B29E-08C46CAD1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22264"/>
            <a:ext cx="7537703" cy="39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BDDE5-A671-21A5-D7DF-FB52B083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prstGeom prst="roundRect">
            <a:avLst>
              <a:gd name="adj" fmla="val 14141"/>
            </a:avLst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Level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78FAD9-768D-A6C1-334C-763904DC9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12984"/>
            <a:ext cx="7537704" cy="375966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377530-F3AE-514F-79B9-CD72B7720DD8}"/>
              </a:ext>
            </a:extLst>
          </p:cNvPr>
          <p:cNvSpPr/>
          <p:nvPr/>
        </p:nvSpPr>
        <p:spPr>
          <a:xfrm>
            <a:off x="9915896" y="1721922"/>
            <a:ext cx="1632636" cy="914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07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BDDE5-A671-21A5-D7DF-FB52B083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prstGeom prst="roundRect">
            <a:avLst>
              <a:gd name="adj" fmla="val 14141"/>
            </a:avLst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pause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1BD73-AEC6-EB59-6773-B43A41C8A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02225"/>
            <a:ext cx="7537703" cy="3977828"/>
          </a:xfrm>
          <a:prstGeom prst="rect">
            <a:avLst/>
          </a:prstGeom>
        </p:spPr>
      </p:pic>
      <p:pic>
        <p:nvPicPr>
          <p:cNvPr id="3" name="Picture 2" descr="JUNCTION X: การใส่ปุ่ม back ในเว็บ ( javascript )">
            <a:hlinkClick r:id="rId3" action="ppaction://hlinksldjump"/>
            <a:extLst>
              <a:ext uri="{FF2B5EF4-FFF2-40B4-BE49-F238E27FC236}">
                <a16:creationId xmlns:a16="http://schemas.microsoft.com/office/drawing/2014/main" id="{E3590ED3-818C-295A-D18B-97C7EEFC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9" y="5804131"/>
            <a:ext cx="986597" cy="9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52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1;p3">
            <a:extLst>
              <a:ext uri="{FF2B5EF4-FFF2-40B4-BE49-F238E27FC236}">
                <a16:creationId xmlns:a16="http://schemas.microsoft.com/office/drawing/2014/main" id="{0A20DF9C-5448-42D6-E46E-E6FE04C5B237}"/>
              </a:ext>
            </a:extLst>
          </p:cNvPr>
          <p:cNvSpPr/>
          <p:nvPr/>
        </p:nvSpPr>
        <p:spPr>
          <a:xfrm>
            <a:off x="6624478" y="-24183"/>
            <a:ext cx="5567522" cy="685800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oogle Shape;492;p3">
            <a:extLst>
              <a:ext uri="{FF2B5EF4-FFF2-40B4-BE49-F238E27FC236}">
                <a16:creationId xmlns:a16="http://schemas.microsoft.com/office/drawing/2014/main" id="{D1D9A403-D218-BDAD-9CA9-F70CE0D61D01}"/>
              </a:ext>
            </a:extLst>
          </p:cNvPr>
          <p:cNvGrpSpPr/>
          <p:nvPr/>
        </p:nvGrpSpPr>
        <p:grpSpPr>
          <a:xfrm>
            <a:off x="4626380" y="2249924"/>
            <a:ext cx="6921829" cy="2078254"/>
            <a:chOff x="4578255" y="2223130"/>
            <a:chExt cx="6921829" cy="2078254"/>
          </a:xfrm>
        </p:grpSpPr>
        <p:sp>
          <p:nvSpPr>
            <p:cNvPr id="4" name="Google Shape;493;p3">
              <a:extLst>
                <a:ext uri="{FF2B5EF4-FFF2-40B4-BE49-F238E27FC236}">
                  <a16:creationId xmlns:a16="http://schemas.microsoft.com/office/drawing/2014/main" id="{16E5C6E3-29CD-C69F-F1EE-00F4B283D8EF}"/>
                </a:ext>
              </a:extLst>
            </p:cNvPr>
            <p:cNvSpPr/>
            <p:nvPr/>
          </p:nvSpPr>
          <p:spPr>
            <a:xfrm>
              <a:off x="5404084" y="2223130"/>
              <a:ext cx="6096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NỘI DUNG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494;p3">
              <a:extLst>
                <a:ext uri="{FF2B5EF4-FFF2-40B4-BE49-F238E27FC236}">
                  <a16:creationId xmlns:a16="http://schemas.microsoft.com/office/drawing/2014/main" id="{737E105B-3FE1-A5C3-D4B1-3936A4C9B77B}"/>
                </a:ext>
              </a:extLst>
            </p:cNvPr>
            <p:cNvSpPr/>
            <p:nvPr/>
          </p:nvSpPr>
          <p:spPr>
            <a:xfrm>
              <a:off x="4578255" y="3378054"/>
              <a:ext cx="6096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CHÍNH</a:t>
              </a:r>
              <a:endParaRPr kumimoji="0" sz="4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" name="Google Shape;496;p3">
            <a:extLst>
              <a:ext uri="{FF2B5EF4-FFF2-40B4-BE49-F238E27FC236}">
                <a16:creationId xmlns:a16="http://schemas.microsoft.com/office/drawing/2014/main" id="{37837C9B-C608-973C-327E-24A4F5CD76F0}"/>
              </a:ext>
            </a:extLst>
          </p:cNvPr>
          <p:cNvGrpSpPr/>
          <p:nvPr/>
        </p:nvGrpSpPr>
        <p:grpSpPr>
          <a:xfrm>
            <a:off x="6120845" y="1118205"/>
            <a:ext cx="880712" cy="810164"/>
            <a:chOff x="5908413" y="847857"/>
            <a:chExt cx="938013" cy="939583"/>
          </a:xfrm>
        </p:grpSpPr>
        <p:sp>
          <p:nvSpPr>
            <p:cNvPr id="8" name="Google Shape;497;p3">
              <a:extLst>
                <a:ext uri="{FF2B5EF4-FFF2-40B4-BE49-F238E27FC236}">
                  <a16:creationId xmlns:a16="http://schemas.microsoft.com/office/drawing/2014/main" id="{FB67B3C5-F634-1D97-D7F0-41B085A43057}"/>
                </a:ext>
              </a:extLst>
            </p:cNvPr>
            <p:cNvSpPr/>
            <p:nvPr/>
          </p:nvSpPr>
          <p:spPr>
            <a:xfrm>
              <a:off x="5908413" y="847857"/>
              <a:ext cx="938013" cy="93958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98;p3">
              <a:extLst>
                <a:ext uri="{FF2B5EF4-FFF2-40B4-BE49-F238E27FC236}">
                  <a16:creationId xmlns:a16="http://schemas.microsoft.com/office/drawing/2014/main" id="{717BB383-4F4A-EC48-4A90-BD19CFE0BDF7}"/>
                </a:ext>
              </a:extLst>
            </p:cNvPr>
            <p:cNvSpPr/>
            <p:nvPr/>
          </p:nvSpPr>
          <p:spPr>
            <a:xfrm>
              <a:off x="6021503" y="927340"/>
              <a:ext cx="684331" cy="356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499;p3">
            <a:hlinkClick r:id="rId2" action="ppaction://hlinksldjump"/>
            <a:extLst>
              <a:ext uri="{FF2B5EF4-FFF2-40B4-BE49-F238E27FC236}">
                <a16:creationId xmlns:a16="http://schemas.microsoft.com/office/drawing/2014/main" id="{2EB5388D-5B74-3988-57B9-21F0483E75C8}"/>
              </a:ext>
            </a:extLst>
          </p:cNvPr>
          <p:cNvSpPr/>
          <p:nvPr/>
        </p:nvSpPr>
        <p:spPr>
          <a:xfrm>
            <a:off x="807558" y="1253168"/>
            <a:ext cx="48531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Tổng quan về đề tài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grpSp>
        <p:nvGrpSpPr>
          <p:cNvPr id="11" name="Google Shape;500;p3">
            <a:extLst>
              <a:ext uri="{FF2B5EF4-FFF2-40B4-BE49-F238E27FC236}">
                <a16:creationId xmlns:a16="http://schemas.microsoft.com/office/drawing/2014/main" id="{BE37A985-856C-C097-B13B-A01347BB84C5}"/>
              </a:ext>
            </a:extLst>
          </p:cNvPr>
          <p:cNvGrpSpPr/>
          <p:nvPr/>
        </p:nvGrpSpPr>
        <p:grpSpPr>
          <a:xfrm rot="-5400000">
            <a:off x="5332837" y="1092138"/>
            <a:ext cx="18288" cy="822960"/>
            <a:chOff x="5839691" y="2713589"/>
            <a:chExt cx="1406625" cy="1430822"/>
          </a:xfrm>
        </p:grpSpPr>
        <p:sp>
          <p:nvSpPr>
            <p:cNvPr id="12" name="Google Shape;501;p3">
              <a:extLst>
                <a:ext uri="{FF2B5EF4-FFF2-40B4-BE49-F238E27FC236}">
                  <a16:creationId xmlns:a16="http://schemas.microsoft.com/office/drawing/2014/main" id="{A9D11072-B242-5172-5FCB-FFF506685279}"/>
                </a:ext>
              </a:extLst>
            </p:cNvPr>
            <p:cNvSpPr/>
            <p:nvPr/>
          </p:nvSpPr>
          <p:spPr>
            <a:xfrm>
              <a:off x="5839691" y="2713589"/>
              <a:ext cx="1406625" cy="14308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02;p3">
              <a:extLst>
                <a:ext uri="{FF2B5EF4-FFF2-40B4-BE49-F238E27FC236}">
                  <a16:creationId xmlns:a16="http://schemas.microsoft.com/office/drawing/2014/main" id="{C99C15BC-6B5A-B20E-862E-A96AD34365F9}"/>
                </a:ext>
              </a:extLst>
            </p:cNvPr>
            <p:cNvSpPr/>
            <p:nvPr/>
          </p:nvSpPr>
          <p:spPr>
            <a:xfrm>
              <a:off x="6048641" y="2967335"/>
              <a:ext cx="988724" cy="9233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503;p3">
            <a:extLst>
              <a:ext uri="{FF2B5EF4-FFF2-40B4-BE49-F238E27FC236}">
                <a16:creationId xmlns:a16="http://schemas.microsoft.com/office/drawing/2014/main" id="{9A0E4FF3-D451-137B-00A0-6AF8471F7849}"/>
              </a:ext>
            </a:extLst>
          </p:cNvPr>
          <p:cNvSpPr/>
          <p:nvPr/>
        </p:nvSpPr>
        <p:spPr>
          <a:xfrm>
            <a:off x="609600" y="6453374"/>
            <a:ext cx="145143" cy="145143"/>
          </a:xfrm>
          <a:prstGeom prst="rect">
            <a:avLst/>
          </a:prstGeom>
          <a:solidFill>
            <a:srgbClr val="68D0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04;p3">
            <a:extLst>
              <a:ext uri="{FF2B5EF4-FFF2-40B4-BE49-F238E27FC236}">
                <a16:creationId xmlns:a16="http://schemas.microsoft.com/office/drawing/2014/main" id="{7B922E5E-9CA1-2DF9-7A64-27BA596F0F84}"/>
              </a:ext>
            </a:extLst>
          </p:cNvPr>
          <p:cNvSpPr/>
          <p:nvPr/>
        </p:nvSpPr>
        <p:spPr>
          <a:xfrm>
            <a:off x="807558" y="6453373"/>
            <a:ext cx="145143" cy="14514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05;p3">
            <a:extLst>
              <a:ext uri="{FF2B5EF4-FFF2-40B4-BE49-F238E27FC236}">
                <a16:creationId xmlns:a16="http://schemas.microsoft.com/office/drawing/2014/main" id="{6C692EDA-54D9-84DB-6B3C-7B37C7A8B78A}"/>
              </a:ext>
            </a:extLst>
          </p:cNvPr>
          <p:cNvSpPr/>
          <p:nvPr/>
        </p:nvSpPr>
        <p:spPr>
          <a:xfrm>
            <a:off x="1005516" y="6453373"/>
            <a:ext cx="145143" cy="14514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506;p3">
            <a:extLst>
              <a:ext uri="{FF2B5EF4-FFF2-40B4-BE49-F238E27FC236}">
                <a16:creationId xmlns:a16="http://schemas.microsoft.com/office/drawing/2014/main" id="{F479FA60-A845-E773-0FBB-B537EABF894D}"/>
              </a:ext>
            </a:extLst>
          </p:cNvPr>
          <p:cNvSpPr/>
          <p:nvPr/>
        </p:nvSpPr>
        <p:spPr>
          <a:xfrm>
            <a:off x="1203474" y="6453373"/>
            <a:ext cx="145143" cy="14514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07;p3">
            <a:extLst>
              <a:ext uri="{FF2B5EF4-FFF2-40B4-BE49-F238E27FC236}">
                <a16:creationId xmlns:a16="http://schemas.microsoft.com/office/drawing/2014/main" id="{AB706679-1C7A-02AF-F56C-9DE58494DBD9}"/>
              </a:ext>
            </a:extLst>
          </p:cNvPr>
          <p:cNvSpPr/>
          <p:nvPr/>
        </p:nvSpPr>
        <p:spPr>
          <a:xfrm>
            <a:off x="1401430" y="6453373"/>
            <a:ext cx="145143" cy="14514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11;p3">
            <a:extLst>
              <a:ext uri="{FF2B5EF4-FFF2-40B4-BE49-F238E27FC236}">
                <a16:creationId xmlns:a16="http://schemas.microsoft.com/office/drawing/2014/main" id="{CF46C9E6-4B70-F148-8CFE-F34444CAA9E8}"/>
              </a:ext>
            </a:extLst>
          </p:cNvPr>
          <p:cNvSpPr/>
          <p:nvPr/>
        </p:nvSpPr>
        <p:spPr>
          <a:xfrm>
            <a:off x="742770" y="1109127"/>
            <a:ext cx="5350273" cy="810163"/>
          </a:xfrm>
          <a:prstGeom prst="rect">
            <a:avLst/>
          </a:prstGeom>
          <a:noFill/>
          <a:ln w="25400" cap="flat" cmpd="sng">
            <a:solidFill>
              <a:srgbClr val="F2F2F2"/>
            </a:solidFill>
            <a:prstDash val="lg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512;p3">
            <a:extLst>
              <a:ext uri="{FF2B5EF4-FFF2-40B4-BE49-F238E27FC236}">
                <a16:creationId xmlns:a16="http://schemas.microsoft.com/office/drawing/2014/main" id="{C7B3C1A3-0A03-ACFE-9E96-3A452BAD889A}"/>
              </a:ext>
            </a:extLst>
          </p:cNvPr>
          <p:cNvGrpSpPr/>
          <p:nvPr/>
        </p:nvGrpSpPr>
        <p:grpSpPr>
          <a:xfrm>
            <a:off x="6103978" y="2253126"/>
            <a:ext cx="880712" cy="810164"/>
            <a:chOff x="5915473" y="787140"/>
            <a:chExt cx="938013" cy="939583"/>
          </a:xfrm>
        </p:grpSpPr>
        <p:sp>
          <p:nvSpPr>
            <p:cNvPr id="24" name="Google Shape;513;p3">
              <a:extLst>
                <a:ext uri="{FF2B5EF4-FFF2-40B4-BE49-F238E27FC236}">
                  <a16:creationId xmlns:a16="http://schemas.microsoft.com/office/drawing/2014/main" id="{6B2A5B9A-B77A-CEE8-5491-45FA6E33D3BB}"/>
                </a:ext>
              </a:extLst>
            </p:cNvPr>
            <p:cNvSpPr/>
            <p:nvPr/>
          </p:nvSpPr>
          <p:spPr>
            <a:xfrm>
              <a:off x="5915473" y="787140"/>
              <a:ext cx="938013" cy="9395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14;p3">
              <a:extLst>
                <a:ext uri="{FF2B5EF4-FFF2-40B4-BE49-F238E27FC236}">
                  <a16:creationId xmlns:a16="http://schemas.microsoft.com/office/drawing/2014/main" id="{7FBF11FC-A5FD-0B7D-CF35-E4F8EE30EA4F}"/>
                </a:ext>
              </a:extLst>
            </p:cNvPr>
            <p:cNvSpPr/>
            <p:nvPr/>
          </p:nvSpPr>
          <p:spPr>
            <a:xfrm>
              <a:off x="6068764" y="861569"/>
              <a:ext cx="684331" cy="356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515;p3">
            <a:extLst>
              <a:ext uri="{FF2B5EF4-FFF2-40B4-BE49-F238E27FC236}">
                <a16:creationId xmlns:a16="http://schemas.microsoft.com/office/drawing/2014/main" id="{57F817A9-F305-30C0-BCBF-D9131134A6E1}"/>
              </a:ext>
            </a:extLst>
          </p:cNvPr>
          <p:cNvGrpSpPr/>
          <p:nvPr/>
        </p:nvGrpSpPr>
        <p:grpSpPr>
          <a:xfrm rot="-5400000">
            <a:off x="5297074" y="2212514"/>
            <a:ext cx="18288" cy="822960"/>
            <a:chOff x="5839691" y="2713589"/>
            <a:chExt cx="1406625" cy="1430822"/>
          </a:xfrm>
        </p:grpSpPr>
        <p:sp>
          <p:nvSpPr>
            <p:cNvPr id="27" name="Google Shape;516;p3">
              <a:extLst>
                <a:ext uri="{FF2B5EF4-FFF2-40B4-BE49-F238E27FC236}">
                  <a16:creationId xmlns:a16="http://schemas.microsoft.com/office/drawing/2014/main" id="{E91558B2-B105-F013-1B3D-004B4B6E44D2}"/>
                </a:ext>
              </a:extLst>
            </p:cNvPr>
            <p:cNvSpPr/>
            <p:nvPr/>
          </p:nvSpPr>
          <p:spPr>
            <a:xfrm>
              <a:off x="5839691" y="2713589"/>
              <a:ext cx="1406625" cy="1430822"/>
            </a:xfrm>
            <a:prstGeom prst="rect">
              <a:avLst/>
            </a:prstGeom>
            <a:gradFill>
              <a:gsLst>
                <a:gs pos="0">
                  <a:srgbClr val="D11111"/>
                </a:gs>
                <a:gs pos="80000">
                  <a:srgbClr val="FF1818"/>
                </a:gs>
                <a:gs pos="100000">
                  <a:srgbClr val="FF1313"/>
                </a:gs>
              </a:gsLst>
              <a:lin ang="16200000" scaled="0"/>
            </a:gradFill>
            <a:ln w="9525" cap="flat" cmpd="sng">
              <a:solidFill>
                <a:srgbClr val="FD303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17;p3">
              <a:extLst>
                <a:ext uri="{FF2B5EF4-FFF2-40B4-BE49-F238E27FC236}">
                  <a16:creationId xmlns:a16="http://schemas.microsoft.com/office/drawing/2014/main" id="{D3BF80F5-7768-5CB8-ACB3-C0AB248781CD}"/>
                </a:ext>
              </a:extLst>
            </p:cNvPr>
            <p:cNvSpPr/>
            <p:nvPr/>
          </p:nvSpPr>
          <p:spPr>
            <a:xfrm>
              <a:off x="6048641" y="2967335"/>
              <a:ext cx="988724" cy="923330"/>
            </a:xfrm>
            <a:prstGeom prst="rect">
              <a:avLst/>
            </a:prstGeom>
            <a:gradFill>
              <a:gsLst>
                <a:gs pos="0">
                  <a:srgbClr val="D11111"/>
                </a:gs>
                <a:gs pos="80000">
                  <a:srgbClr val="FF1818"/>
                </a:gs>
                <a:gs pos="100000">
                  <a:srgbClr val="FF1313"/>
                </a:gs>
              </a:gsLst>
              <a:lin ang="16200000" scaled="0"/>
            </a:gradFill>
            <a:ln w="9525" cap="flat" cmpd="sng">
              <a:solidFill>
                <a:srgbClr val="FD303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519;p3">
            <a:extLst>
              <a:ext uri="{FF2B5EF4-FFF2-40B4-BE49-F238E27FC236}">
                <a16:creationId xmlns:a16="http://schemas.microsoft.com/office/drawing/2014/main" id="{693E8410-B7D8-65CB-8D9C-302FDECEAD67}"/>
              </a:ext>
            </a:extLst>
          </p:cNvPr>
          <p:cNvGrpSpPr/>
          <p:nvPr/>
        </p:nvGrpSpPr>
        <p:grpSpPr>
          <a:xfrm>
            <a:off x="6130611" y="3359718"/>
            <a:ext cx="880712" cy="810164"/>
            <a:chOff x="5930214" y="819319"/>
            <a:chExt cx="938013" cy="939583"/>
          </a:xfrm>
        </p:grpSpPr>
        <p:sp>
          <p:nvSpPr>
            <p:cNvPr id="31" name="Google Shape;520;p3">
              <a:extLst>
                <a:ext uri="{FF2B5EF4-FFF2-40B4-BE49-F238E27FC236}">
                  <a16:creationId xmlns:a16="http://schemas.microsoft.com/office/drawing/2014/main" id="{ACCA097C-2D9E-7946-86D6-6FD3E32938B7}"/>
                </a:ext>
              </a:extLst>
            </p:cNvPr>
            <p:cNvSpPr/>
            <p:nvPr/>
          </p:nvSpPr>
          <p:spPr>
            <a:xfrm>
              <a:off x="5930214" y="819319"/>
              <a:ext cx="938013" cy="9395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21;p3">
              <a:extLst>
                <a:ext uri="{FF2B5EF4-FFF2-40B4-BE49-F238E27FC236}">
                  <a16:creationId xmlns:a16="http://schemas.microsoft.com/office/drawing/2014/main" id="{5B259F0C-D979-B29D-D475-E23386C59322}"/>
                </a:ext>
              </a:extLst>
            </p:cNvPr>
            <p:cNvSpPr/>
            <p:nvPr/>
          </p:nvSpPr>
          <p:spPr>
            <a:xfrm>
              <a:off x="6042863" y="892879"/>
              <a:ext cx="684331" cy="356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522;p3">
            <a:extLst>
              <a:ext uri="{FF2B5EF4-FFF2-40B4-BE49-F238E27FC236}">
                <a16:creationId xmlns:a16="http://schemas.microsoft.com/office/drawing/2014/main" id="{A8ED922C-FB2C-6668-060A-1338114D5F79}"/>
              </a:ext>
            </a:extLst>
          </p:cNvPr>
          <p:cNvGrpSpPr/>
          <p:nvPr/>
        </p:nvGrpSpPr>
        <p:grpSpPr>
          <a:xfrm rot="-5400000">
            <a:off x="5299195" y="3239055"/>
            <a:ext cx="18288" cy="822960"/>
            <a:chOff x="5839691" y="2713589"/>
            <a:chExt cx="1406625" cy="1430822"/>
          </a:xfrm>
        </p:grpSpPr>
        <p:sp>
          <p:nvSpPr>
            <p:cNvPr id="34" name="Google Shape;523;p3">
              <a:extLst>
                <a:ext uri="{FF2B5EF4-FFF2-40B4-BE49-F238E27FC236}">
                  <a16:creationId xmlns:a16="http://schemas.microsoft.com/office/drawing/2014/main" id="{7A346382-135D-7073-AF78-41D6646C52E1}"/>
                </a:ext>
              </a:extLst>
            </p:cNvPr>
            <p:cNvSpPr/>
            <p:nvPr/>
          </p:nvSpPr>
          <p:spPr>
            <a:xfrm>
              <a:off x="5839691" y="2713589"/>
              <a:ext cx="1406625" cy="1430822"/>
            </a:xfrm>
            <a:prstGeom prst="rect">
              <a:avLst/>
            </a:prstGeom>
            <a:gradFill>
              <a:gsLst>
                <a:gs pos="0">
                  <a:srgbClr val="2F2F2F"/>
                </a:gs>
                <a:gs pos="80000">
                  <a:srgbClr val="3E3E3E"/>
                </a:gs>
                <a:gs pos="100000">
                  <a:srgbClr val="3F3F3F"/>
                </a:gs>
              </a:gsLst>
              <a:lin ang="16200000" scaled="0"/>
            </a:gradFill>
            <a:ln w="9525" cap="flat" cmpd="sng">
              <a:solidFill>
                <a:srgbClr val="3F3F3F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24;p3">
              <a:extLst>
                <a:ext uri="{FF2B5EF4-FFF2-40B4-BE49-F238E27FC236}">
                  <a16:creationId xmlns:a16="http://schemas.microsoft.com/office/drawing/2014/main" id="{946CA1EA-15F6-E576-96FE-63D26BB5AE14}"/>
                </a:ext>
              </a:extLst>
            </p:cNvPr>
            <p:cNvSpPr/>
            <p:nvPr/>
          </p:nvSpPr>
          <p:spPr>
            <a:xfrm>
              <a:off x="6048641" y="2967335"/>
              <a:ext cx="988724" cy="923330"/>
            </a:xfrm>
            <a:prstGeom prst="rect">
              <a:avLst/>
            </a:prstGeom>
            <a:gradFill>
              <a:gsLst>
                <a:gs pos="0">
                  <a:srgbClr val="2F2F2F"/>
                </a:gs>
                <a:gs pos="80000">
                  <a:srgbClr val="3E3E3E"/>
                </a:gs>
                <a:gs pos="100000">
                  <a:srgbClr val="3F3F3F"/>
                </a:gs>
              </a:gsLst>
              <a:lin ang="16200000" scaled="0"/>
            </a:gradFill>
            <a:ln w="9525" cap="flat" cmpd="sng">
              <a:solidFill>
                <a:srgbClr val="3F3F3F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525;p3">
            <a:extLst>
              <a:ext uri="{FF2B5EF4-FFF2-40B4-BE49-F238E27FC236}">
                <a16:creationId xmlns:a16="http://schemas.microsoft.com/office/drawing/2014/main" id="{EF2E53D7-805E-97C1-4068-A6B163ACB546}"/>
              </a:ext>
            </a:extLst>
          </p:cNvPr>
          <p:cNvSpPr/>
          <p:nvPr/>
        </p:nvSpPr>
        <p:spPr>
          <a:xfrm>
            <a:off x="759869" y="3384325"/>
            <a:ext cx="5350273" cy="810163"/>
          </a:xfrm>
          <a:prstGeom prst="rect">
            <a:avLst/>
          </a:prstGeom>
          <a:noFill/>
          <a:ln w="25400" cap="flat" cmpd="sng">
            <a:solidFill>
              <a:srgbClr val="F2F2F2"/>
            </a:solidFill>
            <a:prstDash val="lg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526;p3">
            <a:extLst>
              <a:ext uri="{FF2B5EF4-FFF2-40B4-BE49-F238E27FC236}">
                <a16:creationId xmlns:a16="http://schemas.microsoft.com/office/drawing/2014/main" id="{3481C48A-4563-8E38-AB6D-47C6524B3DFF}"/>
              </a:ext>
            </a:extLst>
          </p:cNvPr>
          <p:cNvGrpSpPr/>
          <p:nvPr/>
        </p:nvGrpSpPr>
        <p:grpSpPr>
          <a:xfrm>
            <a:off x="6125375" y="4414451"/>
            <a:ext cx="880712" cy="810164"/>
            <a:chOff x="5917531" y="813457"/>
            <a:chExt cx="938013" cy="939583"/>
          </a:xfrm>
        </p:grpSpPr>
        <p:sp>
          <p:nvSpPr>
            <p:cNvPr id="38" name="Google Shape;527;p3">
              <a:extLst>
                <a:ext uri="{FF2B5EF4-FFF2-40B4-BE49-F238E27FC236}">
                  <a16:creationId xmlns:a16="http://schemas.microsoft.com/office/drawing/2014/main" id="{D3A628D0-DD91-B253-FF19-A0F9D2F69ED8}"/>
                </a:ext>
              </a:extLst>
            </p:cNvPr>
            <p:cNvSpPr/>
            <p:nvPr/>
          </p:nvSpPr>
          <p:spPr>
            <a:xfrm>
              <a:off x="5917531" y="813457"/>
              <a:ext cx="938013" cy="93958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28;p3">
              <a:extLst>
                <a:ext uri="{FF2B5EF4-FFF2-40B4-BE49-F238E27FC236}">
                  <a16:creationId xmlns:a16="http://schemas.microsoft.com/office/drawing/2014/main" id="{08D4BD12-B5AC-0B65-E79A-934ECBC567EC}"/>
                </a:ext>
              </a:extLst>
            </p:cNvPr>
            <p:cNvSpPr/>
            <p:nvPr/>
          </p:nvSpPr>
          <p:spPr>
            <a:xfrm>
              <a:off x="6042863" y="883101"/>
              <a:ext cx="684331" cy="35689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529;p3">
            <a:hlinkClick r:id="rId3" action="ppaction://hlinksldjump"/>
            <a:extLst>
              <a:ext uri="{FF2B5EF4-FFF2-40B4-BE49-F238E27FC236}">
                <a16:creationId xmlns:a16="http://schemas.microsoft.com/office/drawing/2014/main" id="{3933CFBE-F0E5-A23A-2A76-EBD16BA729B0}"/>
              </a:ext>
            </a:extLst>
          </p:cNvPr>
          <p:cNvSpPr/>
          <p:nvPr/>
        </p:nvSpPr>
        <p:spPr>
          <a:xfrm>
            <a:off x="813248" y="3396113"/>
            <a:ext cx="48531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kern="0" noProof="0">
                <a:solidFill>
                  <a:srgbClr val="3F3F3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Kết quả xây dựng game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grpSp>
        <p:nvGrpSpPr>
          <p:cNvPr id="41" name="Google Shape;530;p3">
            <a:extLst>
              <a:ext uri="{FF2B5EF4-FFF2-40B4-BE49-F238E27FC236}">
                <a16:creationId xmlns:a16="http://schemas.microsoft.com/office/drawing/2014/main" id="{95F2D8D6-B654-D61D-5F5F-DB046ED265DD}"/>
              </a:ext>
            </a:extLst>
          </p:cNvPr>
          <p:cNvGrpSpPr/>
          <p:nvPr/>
        </p:nvGrpSpPr>
        <p:grpSpPr>
          <a:xfrm rot="-5400000">
            <a:off x="5280315" y="4368397"/>
            <a:ext cx="18288" cy="822960"/>
            <a:chOff x="5839691" y="2713589"/>
            <a:chExt cx="1406625" cy="1430822"/>
          </a:xfrm>
        </p:grpSpPr>
        <p:sp>
          <p:nvSpPr>
            <p:cNvPr id="42" name="Google Shape;531;p3">
              <a:extLst>
                <a:ext uri="{FF2B5EF4-FFF2-40B4-BE49-F238E27FC236}">
                  <a16:creationId xmlns:a16="http://schemas.microsoft.com/office/drawing/2014/main" id="{9FE7B63F-1D9B-C053-1077-6B0698C523E5}"/>
                </a:ext>
              </a:extLst>
            </p:cNvPr>
            <p:cNvSpPr/>
            <p:nvPr/>
          </p:nvSpPr>
          <p:spPr>
            <a:xfrm>
              <a:off x="5839691" y="2713589"/>
              <a:ext cx="1406625" cy="1430822"/>
            </a:xfrm>
            <a:prstGeom prst="rect">
              <a:avLst/>
            </a:prstGeom>
            <a:gradFill>
              <a:gsLst>
                <a:gs pos="0">
                  <a:srgbClr val="D11111"/>
                </a:gs>
                <a:gs pos="80000">
                  <a:srgbClr val="FF1818"/>
                </a:gs>
                <a:gs pos="100000">
                  <a:srgbClr val="FF1313"/>
                </a:gs>
              </a:gsLst>
              <a:lin ang="16200000" scaled="0"/>
            </a:gradFill>
            <a:ln w="9525" cap="flat" cmpd="sng">
              <a:solidFill>
                <a:srgbClr val="FD303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32;p3">
              <a:extLst>
                <a:ext uri="{FF2B5EF4-FFF2-40B4-BE49-F238E27FC236}">
                  <a16:creationId xmlns:a16="http://schemas.microsoft.com/office/drawing/2014/main" id="{C62A5958-5FA2-1000-8D2A-8F7096AEADD5}"/>
                </a:ext>
              </a:extLst>
            </p:cNvPr>
            <p:cNvSpPr/>
            <p:nvPr/>
          </p:nvSpPr>
          <p:spPr>
            <a:xfrm>
              <a:off x="6048641" y="2967335"/>
              <a:ext cx="988724" cy="923330"/>
            </a:xfrm>
            <a:prstGeom prst="rect">
              <a:avLst/>
            </a:prstGeom>
            <a:gradFill>
              <a:gsLst>
                <a:gs pos="0">
                  <a:srgbClr val="D11111"/>
                </a:gs>
                <a:gs pos="80000">
                  <a:srgbClr val="FF1818"/>
                </a:gs>
                <a:gs pos="100000">
                  <a:srgbClr val="FF1313"/>
                </a:gs>
              </a:gsLst>
              <a:lin ang="16200000" scaled="0"/>
            </a:gradFill>
            <a:ln w="9525" cap="flat" cmpd="sng">
              <a:solidFill>
                <a:srgbClr val="FD303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533;p3">
            <a:extLst>
              <a:ext uri="{FF2B5EF4-FFF2-40B4-BE49-F238E27FC236}">
                <a16:creationId xmlns:a16="http://schemas.microsoft.com/office/drawing/2014/main" id="{4736EEDD-D80E-97F1-7B98-7E229BADD101}"/>
              </a:ext>
            </a:extLst>
          </p:cNvPr>
          <p:cNvSpPr/>
          <p:nvPr/>
        </p:nvSpPr>
        <p:spPr>
          <a:xfrm>
            <a:off x="766541" y="4444112"/>
            <a:ext cx="3845903" cy="810163"/>
          </a:xfrm>
          <a:prstGeom prst="rect">
            <a:avLst/>
          </a:prstGeom>
          <a:noFill/>
          <a:ln w="25400" cap="flat" cmpd="sng">
            <a:solidFill>
              <a:srgbClr val="F2F2F2"/>
            </a:solidFill>
            <a:prstDash val="lg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537;p3">
            <a:hlinkClick r:id="rId4" action="ppaction://hlinksldjump"/>
            <a:extLst>
              <a:ext uri="{FF2B5EF4-FFF2-40B4-BE49-F238E27FC236}">
                <a16:creationId xmlns:a16="http://schemas.microsoft.com/office/drawing/2014/main" id="{0B304581-6D70-14B5-0DB8-82B56644DF7D}"/>
              </a:ext>
            </a:extLst>
          </p:cNvPr>
          <p:cNvSpPr/>
          <p:nvPr/>
        </p:nvSpPr>
        <p:spPr>
          <a:xfrm>
            <a:off x="0" y="4415588"/>
            <a:ext cx="485319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Kết</a:t>
            </a:r>
            <a:r>
              <a:rPr kumimoji="0" lang="en-US" sz="2400" b="1" i="0" u="none" strike="noStrike" kern="0" cap="none" spc="0" normalizeH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quả đạt được, </a:t>
            </a:r>
            <a:r>
              <a:rPr lang="en-US" sz="2400" b="1" kern="0">
                <a:solidFill>
                  <a:srgbClr val="3F3F3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h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ạn chế và hướng phát triển game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53" name="Google Shape;542;p3">
            <a:hlinkClick r:id="rId5" action="ppaction://hlinksldjump"/>
            <a:extLst>
              <a:ext uri="{FF2B5EF4-FFF2-40B4-BE49-F238E27FC236}">
                <a16:creationId xmlns:a16="http://schemas.microsoft.com/office/drawing/2014/main" id="{322BFC7A-FD84-8AEB-9166-07CCAB03B92A}"/>
              </a:ext>
            </a:extLst>
          </p:cNvPr>
          <p:cNvSpPr/>
          <p:nvPr/>
        </p:nvSpPr>
        <p:spPr>
          <a:xfrm>
            <a:off x="813248" y="2324633"/>
            <a:ext cx="36952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kern="0">
                <a:solidFill>
                  <a:srgbClr val="3F3F3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Đặc tả và thiết kế game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6461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àu sắc ảnh hưởng đến tinh thần, tâm trạng của bạn như thế nào?">
            <a:extLst>
              <a:ext uri="{FF2B5EF4-FFF2-40B4-BE49-F238E27FC236}">
                <a16:creationId xmlns:a16="http://schemas.microsoft.com/office/drawing/2014/main" id="{28070B73-7641-9AD6-F8E8-326D6748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1D0CBD1-779F-4320-F8D1-915756A7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485" y="561541"/>
            <a:ext cx="8326660" cy="726639"/>
          </a:xfrm>
        </p:spPr>
        <p:txBody>
          <a:bodyPr>
            <a:normAutofit fontScale="90000"/>
          </a:bodyPr>
          <a:lstStyle/>
          <a:p>
            <a:r>
              <a:rPr lang="vi-VN" b="1">
                <a:latin typeface="Aptos Black" panose="020F0502020204030204" pitchFamily="34" charset="0"/>
                <a:cs typeface="Aharoni" panose="020F0502020204030204" pitchFamily="2" charset="-79"/>
              </a:rPr>
              <a:t>Kết quả đạt được của đề tài</a:t>
            </a:r>
            <a:endParaRPr lang="vi-VN" b="1" err="1">
              <a:latin typeface="Aptos Black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D03D5-25C3-3994-1630-843E56BC8FF0}"/>
              </a:ext>
            </a:extLst>
          </p:cNvPr>
          <p:cNvSpPr txBox="1"/>
          <p:nvPr/>
        </p:nvSpPr>
        <p:spPr>
          <a:xfrm>
            <a:off x="350816" y="1923854"/>
            <a:ext cx="6096000" cy="46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marR="641350" lvl="2" indent="-22860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"/>
              <a:tabLst>
                <a:tab pos="57150" algn="l"/>
                <a:tab pos="1010920" algn="l"/>
              </a:tabLst>
            </a:pP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Trình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bày</a:t>
            </a:r>
            <a:r>
              <a:rPr lang="vi-VN" b="1" spc="-3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 tổng</a:t>
            </a:r>
            <a:r>
              <a:rPr lang="vi-VN" b="1" spc="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quan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về công</a:t>
            </a:r>
            <a:r>
              <a:rPr lang="vi-VN" b="1" spc="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nghệ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Unity</a:t>
            </a:r>
            <a:r>
              <a:rPr lang="vi-VN" b="1" spc="-2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Engine</a:t>
            </a:r>
            <a:endParaRPr lang="en-US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1143000" marR="641350" lvl="2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"/>
              <a:tabLst>
                <a:tab pos="57150" algn="l"/>
                <a:tab pos="1010920" algn="l"/>
              </a:tabLst>
            </a:pP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Hiểu</a:t>
            </a:r>
            <a:r>
              <a:rPr lang="vi-VN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rõ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tác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dụng</a:t>
            </a:r>
            <a:r>
              <a:rPr lang="vi-VN" b="1" spc="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của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Animation.</a:t>
            </a:r>
            <a:endParaRPr lang="en-US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1143000" marR="641350" lvl="2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"/>
              <a:tabLst>
                <a:tab pos="57150" algn="l"/>
                <a:tab pos="1010920" algn="l"/>
              </a:tabLst>
            </a:pP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Hiểu</a:t>
            </a:r>
            <a:r>
              <a:rPr lang="vi-VN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rõ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cách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làm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game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trên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Unity.</a:t>
            </a:r>
            <a:endParaRPr lang="en-US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1143000" marR="641350" lvl="2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"/>
              <a:tabLst>
                <a:tab pos="57150" algn="l"/>
                <a:tab pos="1010920" algn="l"/>
              </a:tabLst>
            </a:pP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Xử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lý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các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lỗi cơ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bản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trong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unity.</a:t>
            </a:r>
            <a:endParaRPr lang="en-US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1143000" marR="641350" lvl="2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"/>
              <a:tabLst>
                <a:tab pos="57150" algn="l"/>
                <a:tab pos="1010920" algn="l"/>
              </a:tabLst>
            </a:pP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Xử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lý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âm</a:t>
            </a:r>
            <a:r>
              <a:rPr lang="vi-VN" b="1" spc="-2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thanh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trong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game.</a:t>
            </a:r>
            <a:endParaRPr lang="en-US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1143000" marR="641350" lvl="2" indent="-22860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"/>
              <a:tabLst>
                <a:tab pos="57150" algn="l"/>
                <a:tab pos="1010920" algn="l"/>
              </a:tabLst>
            </a:pP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Xử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lý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nhân vật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trong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game.</a:t>
            </a:r>
            <a:endParaRPr lang="en-US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1143000" marR="641350" lvl="2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"/>
              <a:tabLst>
                <a:tab pos="57150" algn="l"/>
                <a:tab pos="1010920" algn="l"/>
              </a:tabLst>
            </a:pP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Xử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lý</a:t>
            </a:r>
            <a:r>
              <a:rPr lang="vi-VN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các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quái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vật</a:t>
            </a:r>
            <a:r>
              <a:rPr lang="vi-VN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trong</a:t>
            </a:r>
            <a:r>
              <a:rPr lang="vi-VN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game.</a:t>
            </a:r>
            <a:endParaRPr lang="en-US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1143000" marR="641350" lvl="2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"/>
              <a:tabLst>
                <a:tab pos="57150" algn="l"/>
                <a:tab pos="1010920" algn="l"/>
              </a:tabLst>
            </a:pP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Xử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lý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các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vật phẩm</a:t>
            </a:r>
            <a:r>
              <a:rPr lang="vi-VN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trong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game.</a:t>
            </a:r>
            <a:endParaRPr lang="en-US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0E309-750A-73FD-777F-AA07B1837FC2}"/>
              </a:ext>
            </a:extLst>
          </p:cNvPr>
          <p:cNvSpPr txBox="1"/>
          <p:nvPr/>
        </p:nvSpPr>
        <p:spPr>
          <a:xfrm>
            <a:off x="6070272" y="1923854"/>
            <a:ext cx="6121728" cy="4349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marR="641350" lvl="2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"/>
              <a:tabLst>
                <a:tab pos="57150" algn="l"/>
                <a:tab pos="1010920" algn="l"/>
              </a:tabLst>
            </a:pP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Ứng</a:t>
            </a:r>
            <a:r>
              <a:rPr lang="vi-VN" b="1" spc="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dụng</a:t>
            </a:r>
            <a:r>
              <a:rPr lang="vi-VN" b="1" spc="2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công</a:t>
            </a:r>
            <a:r>
              <a:rPr lang="vi-VN" b="1" spc="2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nghệ</a:t>
            </a:r>
            <a:r>
              <a:rPr lang="vi-VN" b="1" spc="3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Unity xử</a:t>
            </a:r>
            <a:r>
              <a:rPr lang="vi-VN" b="1" spc="2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lí</a:t>
            </a:r>
            <a:r>
              <a:rPr lang="vi-VN" b="1" spc="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các</a:t>
            </a:r>
            <a:r>
              <a:rPr lang="vi-VN" b="1" spc="2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bài</a:t>
            </a:r>
            <a:r>
              <a:rPr lang="vi-VN" b="1" spc="2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toán</a:t>
            </a:r>
            <a:r>
              <a:rPr lang="vi-VN" b="1" spc="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xây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dựng</a:t>
            </a:r>
            <a:r>
              <a:rPr lang="vi-VN" b="1" spc="2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lên</a:t>
            </a:r>
            <a:r>
              <a:rPr lang="vi-VN" b="1" spc="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hệ</a:t>
            </a:r>
            <a:r>
              <a:rPr lang="vi-VN" b="1" spc="2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thống</a:t>
            </a:r>
            <a:r>
              <a:rPr lang="vi-VN" b="1" spc="2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trò </a:t>
            </a:r>
            <a:r>
              <a:rPr lang="vi-VN" b="1" spc="-3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chơi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hiệu quả.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Sử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dụng</a:t>
            </a:r>
            <a:r>
              <a:rPr lang="vi-VN" b="1" spc="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ngôn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ngữ C#</a:t>
            </a:r>
            <a:r>
              <a:rPr lang="vi-VN" b="1" spc="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lập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trình lên ứng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dụng.</a:t>
            </a:r>
            <a:endParaRPr lang="en-US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1143000" marR="641350" lvl="2" indent="-228600">
              <a:lnSpc>
                <a:spcPct val="150000"/>
              </a:lnSpc>
              <a:spcBef>
                <a:spcPts val="625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"/>
              <a:tabLst>
                <a:tab pos="57150" algn="l"/>
                <a:tab pos="1010920" algn="l"/>
              </a:tabLst>
            </a:pP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Xây</a:t>
            </a:r>
            <a:r>
              <a:rPr lang="vi-VN" b="1" spc="10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dựng</a:t>
            </a:r>
            <a:r>
              <a:rPr lang="vi-VN" b="1" spc="1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</a:t>
            </a:r>
            <a:r>
              <a:rPr lang="vi-VN" b="1" spc="1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trò</a:t>
            </a:r>
            <a:r>
              <a:rPr lang="vi-VN" b="1" spc="1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chơi</a:t>
            </a:r>
            <a:r>
              <a:rPr lang="vi-VN" b="1" spc="1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có</a:t>
            </a:r>
            <a:r>
              <a:rPr lang="vi-VN" b="1" spc="1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tính</a:t>
            </a:r>
            <a:r>
              <a:rPr lang="vi-VN" b="1" spc="12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giải</a:t>
            </a:r>
            <a:r>
              <a:rPr lang="vi-VN" b="1" spc="1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trí</a:t>
            </a:r>
            <a:r>
              <a:rPr lang="vi-VN" b="1" spc="1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cao</a:t>
            </a:r>
            <a:r>
              <a:rPr lang="vi-VN" b="1" spc="12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và</a:t>
            </a:r>
            <a:r>
              <a:rPr lang="vi-VN" b="1" spc="1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hiệu</a:t>
            </a:r>
            <a:r>
              <a:rPr lang="vi-VN" b="1" spc="1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quả</a:t>
            </a:r>
            <a:r>
              <a:rPr lang="vi-VN" b="1" spc="1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giúp</a:t>
            </a:r>
            <a:r>
              <a:rPr lang="vi-VN" b="1" spc="-3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người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chơi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thoải mái</a:t>
            </a:r>
            <a:r>
              <a:rPr lang="vi-VN" b="1" spc="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sau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nh</a:t>
            </a:r>
            <a:r>
              <a:rPr lang="en-US" b="1"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ữ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ng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ngày</a:t>
            </a:r>
            <a:r>
              <a:rPr lang="vi-VN" b="1" spc="-2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làm</a:t>
            </a:r>
            <a:r>
              <a:rPr lang="vi-VN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việc</a:t>
            </a:r>
            <a:r>
              <a:rPr lang="vi-VN" b="1" spc="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mệt</a:t>
            </a:r>
            <a:r>
              <a:rPr lang="vi-VN" b="1" spc="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nhọc.</a:t>
            </a:r>
            <a:endParaRPr lang="en-US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1143000" marR="641350" lvl="2" indent="-2286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"/>
              <a:tabLst>
                <a:tab pos="57150" algn="l"/>
                <a:tab pos="1010920" algn="l"/>
              </a:tabLst>
            </a:pP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Chức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năng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đơn</a:t>
            </a:r>
            <a:r>
              <a:rPr lang="vi-VN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giản dễ</a:t>
            </a:r>
            <a:r>
              <a:rPr lang="vi-VN" b="1" spc="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sử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dụng</a:t>
            </a:r>
            <a:r>
              <a:rPr lang="vi-VN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phù hợp</a:t>
            </a:r>
            <a:r>
              <a:rPr lang="vi-VN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với mọi</a:t>
            </a:r>
            <a:r>
              <a:rPr lang="vi-VN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lứa</a:t>
            </a:r>
            <a:r>
              <a:rPr lang="vi-VN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tuổi.</a:t>
            </a:r>
            <a:endParaRPr lang="en-US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43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àu sắc ảnh hưởng đến tinh thần, tâm trạng của bạn như thế nào?">
            <a:extLst>
              <a:ext uri="{FF2B5EF4-FFF2-40B4-BE49-F238E27FC236}">
                <a16:creationId xmlns:a16="http://schemas.microsoft.com/office/drawing/2014/main" id="{9088B558-06A5-B052-91E7-D1A1D767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C92635-E1A8-CE16-7D2E-8E25C70CA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485" y="599354"/>
            <a:ext cx="8326660" cy="726639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ptos Black" panose="020F0502020204030204" pitchFamily="34" charset="0"/>
                <a:cs typeface="Aharoni" panose="020F0502020204030204" pitchFamily="2" charset="-79"/>
              </a:rPr>
              <a:t>Hạn chế của đề tài</a:t>
            </a:r>
            <a:endParaRPr lang="en-US" b="1" err="1">
              <a:latin typeface="Aptos Black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66C35-2A9E-6E6D-BC87-98CF39399189}"/>
              </a:ext>
            </a:extLst>
          </p:cNvPr>
          <p:cNvSpPr txBox="1"/>
          <p:nvPr/>
        </p:nvSpPr>
        <p:spPr>
          <a:xfrm>
            <a:off x="2283485" y="2122745"/>
            <a:ext cx="8326660" cy="3441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135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309020205020404" pitchFamily="49" charset="0"/>
              <a:buChar char="o"/>
              <a:tabLst>
                <a:tab pos="57150" algn="l"/>
                <a:tab pos="914400" algn="l"/>
              </a:tabLst>
            </a:pP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Chưa</a:t>
            </a:r>
            <a:r>
              <a:rPr lang="vi-VN" sz="1800" b="1" spc="6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xử</a:t>
            </a:r>
            <a:r>
              <a:rPr lang="vi-VN" sz="1800" b="1" spc="7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vi-VN" sz="1800" b="1" spc="8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vi-VN" sz="1800" b="1" spc="7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vi-VN" sz="1800" b="1" spc="8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ưu</a:t>
            </a:r>
            <a:r>
              <a:rPr lang="vi-VN" sz="1800" b="1" spc="7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vi-VN" sz="1800" b="1" spc="7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rằng</a:t>
            </a:r>
            <a:r>
              <a:rPr lang="vi-VN" sz="1800" b="1" spc="8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buộc,</a:t>
            </a:r>
            <a:r>
              <a:rPr lang="vi-VN" sz="1800" b="1" spc="8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vi-VN" sz="1800" b="1" spc="7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vi-VN" sz="1800" b="1" spc="6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chưa</a:t>
            </a:r>
            <a:r>
              <a:rPr lang="vi-VN" sz="1800" b="1" spc="7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vi-VN" sz="1800" b="1" spc="7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sắp</a:t>
            </a:r>
            <a:r>
              <a:rPr lang="vi-VN" sz="1800" b="1" spc="6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xếp</a:t>
            </a:r>
            <a:r>
              <a:rPr lang="vi-VN" sz="1800" b="1" spc="7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</a:t>
            </a:r>
            <a:r>
              <a:rPr lang="en-US" sz="1800" b="1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</a:t>
            </a:r>
            <a:r>
              <a:rPr lang="en-US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3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vi-VN" sz="18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lý.</a:t>
            </a:r>
            <a:endParaRPr lang="en-US" sz="1800" b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64135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309020205020404" pitchFamily="49" charset="0"/>
              <a:buChar char="o"/>
              <a:tabLst>
                <a:tab pos="57150" algn="l"/>
                <a:tab pos="914400" algn="l"/>
              </a:tabLst>
            </a:pPr>
            <a:r>
              <a:rPr lang="en-US" sz="1800" b="1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Chưa</a:t>
            </a:r>
            <a:r>
              <a:rPr lang="en-US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mở</a:t>
            </a:r>
            <a:r>
              <a:rPr lang="en-US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rộng</a:t>
            </a:r>
            <a:r>
              <a:rPr lang="en-US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level </a:t>
            </a:r>
            <a:r>
              <a:rPr lang="en-US" sz="1800" b="1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en-US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marR="641350" lvl="0" indent="-34290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SzPts val="1300"/>
              <a:buFont typeface="Courier New" panose="02070309020205020404" pitchFamily="49" charset="0"/>
              <a:buChar char="o"/>
              <a:tabLst>
                <a:tab pos="57150" algn="l"/>
                <a:tab pos="914400" algn="l"/>
              </a:tabLst>
            </a:pP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Còn</a:t>
            </a:r>
            <a:r>
              <a:rPr lang="vi-VN" sz="1800" b="1" spc="-1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 chức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chưa</a:t>
            </a:r>
            <a:r>
              <a:rPr lang="vi-VN" sz="18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hoàn</a:t>
            </a:r>
            <a:r>
              <a:rPr lang="vi-VN" sz="18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endParaRPr lang="en-US" sz="1800" b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64135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309020205020404" pitchFamily="49" charset="0"/>
              <a:buChar char="o"/>
              <a:tabLst>
                <a:tab pos="57150" algn="l"/>
                <a:tab pos="914400" algn="l"/>
              </a:tabLst>
            </a:pP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Chưa</a:t>
            </a:r>
            <a:r>
              <a:rPr lang="vi-VN" sz="1800" b="1" spc="-1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bắt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vi-VN" sz="18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hết</a:t>
            </a:r>
            <a:r>
              <a:rPr lang="vi-VN" sz="18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vi-VN" sz="1800" b="1" spc="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lỗi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thống.</a:t>
            </a:r>
            <a:endParaRPr lang="en-US" sz="1800" b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64135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309020205020404" pitchFamily="49" charset="0"/>
              <a:buChar char="o"/>
              <a:tabLst>
                <a:tab pos="57150" algn="l"/>
                <a:tab pos="914400" algn="l"/>
              </a:tabLst>
            </a:pP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Chưa</a:t>
            </a:r>
            <a:r>
              <a:rPr lang="vi-VN" sz="1800" b="1" spc="7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xử</a:t>
            </a:r>
            <a:r>
              <a:rPr lang="vi-VN" sz="1800" b="1" spc="8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vi-VN" sz="1800" b="1" spc="9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vi-VN" sz="1800" b="1" spc="9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trạng</a:t>
            </a:r>
            <a:r>
              <a:rPr lang="vi-VN" sz="1800" b="1" spc="8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thái</a:t>
            </a:r>
            <a:r>
              <a:rPr lang="vi-VN" sz="1800" b="1" spc="9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vi-VN" sz="1800" b="1" spc="7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vi-VN" sz="1800" b="1" spc="8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vi-VN" sz="1800" b="1" spc="7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dừng</a:t>
            </a:r>
            <a:r>
              <a:rPr lang="vi-VN" sz="1800" b="1" spc="8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vi-VN" sz="1800" b="1" spc="9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đang</a:t>
            </a:r>
            <a:r>
              <a:rPr lang="vi-VN" sz="1800" b="1" spc="8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thao</a:t>
            </a:r>
            <a:r>
              <a:rPr lang="vi-VN" sz="1800" b="1" spc="8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vi-VN" sz="1800" b="1" spc="7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vi-VN" sz="1800" b="1" spc="8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cò</a:t>
            </a:r>
            <a:r>
              <a:rPr lang="en-US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tồn</a:t>
            </a:r>
            <a:r>
              <a:rPr lang="vi-VN" sz="1800" b="1" spc="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 đặt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vi-VN" sz="1800" b="1" spc="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vi-VN" sz="18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linh</a:t>
            </a:r>
            <a:r>
              <a:rPr lang="vi-VN" sz="18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vi-VN" sz="18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vi-VN" sz="18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khiển.</a:t>
            </a:r>
            <a:endParaRPr lang="en-US" sz="1800" b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C692C0-C9F3-47F4-4C2F-348A25CFA120}"/>
              </a:ext>
            </a:extLst>
          </p:cNvPr>
          <p:cNvSpPr txBox="1"/>
          <p:nvPr/>
        </p:nvSpPr>
        <p:spPr>
          <a:xfrm>
            <a:off x="3963387" y="1036010"/>
            <a:ext cx="4966855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641350" algn="ctr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tabLst>
                <a:tab pos="57150" algn="l"/>
              </a:tabLst>
            </a:pPr>
            <a:endParaRPr lang="en-US" sz="24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13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àu sắc ảnh hưởng đến tinh thần, tâm trạng của bạn như thế nào?">
            <a:extLst>
              <a:ext uri="{FF2B5EF4-FFF2-40B4-BE49-F238E27FC236}">
                <a16:creationId xmlns:a16="http://schemas.microsoft.com/office/drawing/2014/main" id="{DD4BC2A8-4D40-5BF6-823A-BB780416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3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388BF2AE-9588-7854-558C-F796E26EC52A}"/>
              </a:ext>
            </a:extLst>
          </p:cNvPr>
          <p:cNvSpPr txBox="1">
            <a:spLocks/>
          </p:cNvSpPr>
          <p:nvPr/>
        </p:nvSpPr>
        <p:spPr bwMode="black">
          <a:xfrm>
            <a:off x="2117066" y="765314"/>
            <a:ext cx="8699254" cy="66129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b="1">
                <a:latin typeface="Aptos Black" panose="020F0502020204030204" pitchFamily="34" charset="0"/>
                <a:cs typeface="Aharoni" panose="020F0502020204030204" pitchFamily="2" charset="-79"/>
              </a:rPr>
              <a:t>Hướng phát triển của đề tài</a:t>
            </a:r>
            <a:endParaRPr lang="en-US" b="1">
              <a:latin typeface="Aptos Black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9EC7E2-6D98-6F98-E171-F29F1CF647F7}"/>
              </a:ext>
            </a:extLst>
          </p:cNvPr>
          <p:cNvSpPr txBox="1"/>
          <p:nvPr/>
        </p:nvSpPr>
        <p:spPr>
          <a:xfrm>
            <a:off x="2283485" y="1861487"/>
            <a:ext cx="9239003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135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"/>
              <a:tabLst>
                <a:tab pos="457200" algn="l"/>
                <a:tab pos="1010920" algn="l"/>
              </a:tabLst>
            </a:pP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Tương</a:t>
            </a:r>
            <a:r>
              <a:rPr lang="vi-VN" sz="1800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tác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</a:t>
            </a:r>
            <a:r>
              <a:rPr lang="vi-VN" sz="1800" b="1" spc="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giữa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người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chơi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thông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qua</a:t>
            </a:r>
            <a:r>
              <a:rPr lang="vi-VN" sz="1800" b="1" spc="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hệ</a:t>
            </a:r>
            <a:r>
              <a:rPr lang="vi-VN" sz="1800" b="1" spc="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thống.</a:t>
            </a:r>
            <a:endParaRPr lang="en-US" sz="1800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342900" marR="641350" lvl="0" indent="-34290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"/>
              <a:tabLst>
                <a:tab pos="457200" algn="l"/>
                <a:tab pos="1010920" algn="l"/>
              </a:tabLst>
            </a:pP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Đồng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bộ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hóa</a:t>
            </a:r>
            <a:r>
              <a:rPr lang="vi-VN" sz="1800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dữ</a:t>
            </a:r>
            <a:r>
              <a:rPr lang="vi-VN" sz="1800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liệu</a:t>
            </a:r>
            <a:r>
              <a:rPr lang="vi-VN" sz="1800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giữa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ứng</a:t>
            </a:r>
            <a:r>
              <a:rPr lang="vi-VN" sz="1800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dụng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offline</a:t>
            </a:r>
            <a:r>
              <a:rPr lang="vi-VN" sz="1800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và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hệ</a:t>
            </a:r>
            <a:r>
              <a:rPr lang="vi-VN" sz="1800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thống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trực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tuyến.</a:t>
            </a:r>
            <a:endParaRPr lang="en-US" sz="1800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342900" marR="64135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"/>
              <a:tabLst>
                <a:tab pos="457200" algn="l"/>
                <a:tab pos="1010920" algn="l"/>
              </a:tabLst>
            </a:pP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Dữ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liệu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tối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ưu hóa</a:t>
            </a:r>
            <a:r>
              <a:rPr lang="vi-VN" sz="1800" b="1" spc="-1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đến mức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chi</a:t>
            </a:r>
            <a:r>
              <a:rPr lang="vi-VN" sz="1800" b="1" spc="-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tiết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nhất.</a:t>
            </a:r>
            <a:endParaRPr lang="en-US" sz="1800" b="1">
              <a:effectLst/>
              <a:latin typeface="Arial" panose="020B0604020202020204" pitchFamily="34" charset="0"/>
              <a:ea typeface="Wingdings" panose="05000000000000000000" pitchFamily="2" charset="2"/>
              <a:cs typeface="Arial" panose="020B0604020202020204" pitchFamily="34" charset="0"/>
            </a:endParaRPr>
          </a:p>
          <a:p>
            <a:pPr marL="342900" marR="64135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"/>
              <a:tabLst>
                <a:tab pos="457200" algn="l"/>
                <a:tab pos="1010920" algn="l"/>
              </a:tabLst>
            </a:pPr>
            <a:r>
              <a:rPr lang="en-US" sz="1800" b="1" err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Xây</a:t>
            </a:r>
            <a:r>
              <a:rPr lang="en-US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dựng</a:t>
            </a:r>
            <a:r>
              <a:rPr lang="en-US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nhiều</a:t>
            </a:r>
            <a:r>
              <a:rPr lang="en-US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map </a:t>
            </a:r>
            <a:r>
              <a:rPr lang="en-US" sz="1800" b="1" err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mới</a:t>
            </a:r>
            <a:r>
              <a:rPr lang="en-US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với</a:t>
            </a:r>
            <a:r>
              <a:rPr lang="en-US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nhiều</a:t>
            </a:r>
            <a:r>
              <a:rPr lang="en-US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cấp</a:t>
            </a:r>
            <a:r>
              <a:rPr lang="en-US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độ</a:t>
            </a:r>
            <a:r>
              <a:rPr lang="en-US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khác</a:t>
            </a:r>
            <a:r>
              <a:rPr lang="en-US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en-US" sz="1800" b="1" err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nhau</a:t>
            </a:r>
            <a:r>
              <a:rPr lang="en-US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.</a:t>
            </a:r>
          </a:p>
          <a:p>
            <a:pPr marL="342900" marR="64135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"/>
              <a:tabLst>
                <a:tab pos="457200" algn="l"/>
                <a:tab pos="1010920" algn="l"/>
              </a:tabLst>
            </a:pP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Tối</a:t>
            </a:r>
            <a:r>
              <a:rPr lang="vi-VN" sz="1800" b="1" spc="13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ưu</a:t>
            </a:r>
            <a:r>
              <a:rPr lang="vi-VN" sz="1800" b="1" spc="13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hóa</a:t>
            </a:r>
            <a:r>
              <a:rPr lang="vi-VN" sz="1800" b="1" spc="14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nhân</a:t>
            </a:r>
            <a:r>
              <a:rPr lang="vi-VN" sz="1800" b="1" spc="13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vật</a:t>
            </a:r>
            <a:r>
              <a:rPr lang="vi-VN" sz="1800" b="1" spc="13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hơn</a:t>
            </a:r>
            <a:r>
              <a:rPr lang="vi-VN" sz="1800" b="1" spc="14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giúp</a:t>
            </a:r>
            <a:r>
              <a:rPr lang="vi-VN" sz="1800" b="1" spc="13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nhân</a:t>
            </a:r>
            <a:r>
              <a:rPr lang="vi-VN" sz="1800" b="1" spc="13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vật</a:t>
            </a:r>
            <a:r>
              <a:rPr lang="vi-VN" sz="1800" b="1" spc="14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chuyển</a:t>
            </a:r>
            <a:r>
              <a:rPr lang="vi-VN" sz="1800" b="1" spc="13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được</a:t>
            </a:r>
            <a:r>
              <a:rPr lang="vi-VN" sz="1800" b="1" spc="14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nhiều</a:t>
            </a:r>
            <a:r>
              <a:rPr lang="vi-VN" sz="1800" b="1" spc="13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trạng</a:t>
            </a:r>
            <a:r>
              <a:rPr lang="vi-VN" sz="1800" b="1" spc="135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thái </a:t>
            </a:r>
            <a:r>
              <a:rPr lang="vi-VN" sz="1800" b="1" spc="-3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nhân</a:t>
            </a:r>
            <a:r>
              <a:rPr lang="vi-VN" sz="1800" b="1" spc="-10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vi-VN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vật</a:t>
            </a:r>
            <a:r>
              <a:rPr lang="en-US" sz="1800" b="1">
                <a:effectLst/>
                <a:latin typeface="Arial" panose="020B0604020202020204" pitchFamily="34" charset="0"/>
                <a:ea typeface="Wingdings" panose="05000000000000000000" pitchFamily="2" charset="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 descr="JUNCTION X: การใส่ปุ่ม back ในเว็บ ( javascript )">
            <a:hlinkClick r:id="rId3" action="ppaction://hlinksldjump"/>
            <a:extLst>
              <a:ext uri="{FF2B5EF4-FFF2-40B4-BE49-F238E27FC236}">
                <a16:creationId xmlns:a16="http://schemas.microsoft.com/office/drawing/2014/main" id="{BC2C93DC-6CE3-93C2-542C-5B9C5A71E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9" y="5804131"/>
            <a:ext cx="986597" cy="9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3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466A9AE5-69DF-4153-B35A-94BDEF32E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59B5318-27A8-4E50-80D9-B92D4F28E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67AC8C2-7CB1-4E9C-8AB7-47B632D43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3959" y="1680635"/>
            <a:ext cx="7189264" cy="34768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298CEC4-AAEA-44CE-9159-E949362D4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5431" y="1792765"/>
            <a:ext cx="6966320" cy="32526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948;p20">
            <a:extLst>
              <a:ext uri="{FF2B5EF4-FFF2-40B4-BE49-F238E27FC236}">
                <a16:creationId xmlns:a16="http://schemas.microsoft.com/office/drawing/2014/main" id="{BDAF6DC6-A313-DC68-DB55-D4EE3650B17F}"/>
              </a:ext>
            </a:extLst>
          </p:cNvPr>
          <p:cNvSpPr/>
          <p:nvPr/>
        </p:nvSpPr>
        <p:spPr>
          <a:xfrm rot="10800000" flipH="1">
            <a:off x="9210709" y="798374"/>
            <a:ext cx="903258" cy="778637"/>
          </a:xfrm>
          <a:prstGeom prst="triangle">
            <a:avLst>
              <a:gd name="adj" fmla="val 50000"/>
            </a:avLst>
          </a:prstGeom>
          <a:solidFill>
            <a:srgbClr val="EB19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949;p20">
            <a:extLst>
              <a:ext uri="{FF2B5EF4-FFF2-40B4-BE49-F238E27FC236}">
                <a16:creationId xmlns:a16="http://schemas.microsoft.com/office/drawing/2014/main" id="{8F853E2A-810B-A6FA-E96E-C60F3BDECEE0}"/>
              </a:ext>
            </a:extLst>
          </p:cNvPr>
          <p:cNvSpPr/>
          <p:nvPr/>
        </p:nvSpPr>
        <p:spPr>
          <a:xfrm rot="10800000" flipH="1">
            <a:off x="7478280" y="798381"/>
            <a:ext cx="903258" cy="778637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950;p20">
            <a:extLst>
              <a:ext uri="{FF2B5EF4-FFF2-40B4-BE49-F238E27FC236}">
                <a16:creationId xmlns:a16="http://schemas.microsoft.com/office/drawing/2014/main" id="{1A5E2C80-6A27-1E22-DC75-848BA183AC43}"/>
              </a:ext>
            </a:extLst>
          </p:cNvPr>
          <p:cNvSpPr/>
          <p:nvPr/>
        </p:nvSpPr>
        <p:spPr>
          <a:xfrm rot="10800000" flipH="1">
            <a:off x="5453187" y="786782"/>
            <a:ext cx="903258" cy="778637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951;p20">
            <a:extLst>
              <a:ext uri="{FF2B5EF4-FFF2-40B4-BE49-F238E27FC236}">
                <a16:creationId xmlns:a16="http://schemas.microsoft.com/office/drawing/2014/main" id="{DD11C5A3-3314-A79A-1F8B-FB2AE69A5F14}"/>
              </a:ext>
            </a:extLst>
          </p:cNvPr>
          <p:cNvSpPr/>
          <p:nvPr/>
        </p:nvSpPr>
        <p:spPr>
          <a:xfrm>
            <a:off x="3109824" y="1700495"/>
            <a:ext cx="4732150" cy="147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defTabSz="621792"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4000" b="1" ker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THANK YOU </a:t>
            </a:r>
            <a:endParaRPr lang="en-US" sz="4000" ker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21792"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4000" b="1" kern="0">
                <a:solidFill>
                  <a:srgbClr val="FF373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 WATCHING!</a:t>
            </a: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952;p20">
            <a:extLst>
              <a:ext uri="{FF2B5EF4-FFF2-40B4-BE49-F238E27FC236}">
                <a16:creationId xmlns:a16="http://schemas.microsoft.com/office/drawing/2014/main" id="{D1AFF089-1CAC-16F8-4854-DD55A2DCD674}"/>
              </a:ext>
            </a:extLst>
          </p:cNvPr>
          <p:cNvSpPr/>
          <p:nvPr/>
        </p:nvSpPr>
        <p:spPr>
          <a:xfrm>
            <a:off x="3194620" y="3403797"/>
            <a:ext cx="4965405" cy="127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defTabSz="621792">
              <a:lnSpc>
                <a:spcPct val="120000"/>
              </a:lnSpc>
              <a:spcAft>
                <a:spcPts val="600"/>
              </a:spcAft>
              <a:buClr>
                <a:srgbClr val="000000"/>
              </a:buClr>
              <a:defRPr/>
            </a:pP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Em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xin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chân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thành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cảm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ơn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hội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đồng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thầy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cô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và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các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bạn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đã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theo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dõi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bài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thuyết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trình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của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vi-VN" sz="2000" kern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em</a:t>
            </a:r>
            <a:r>
              <a:rPr lang="vi-VN" sz="2000" kern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.</a:t>
            </a:r>
            <a:endParaRPr kumimoji="0" lang="vi-VN" sz="3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EE4875B8-24FB-4C1C-90AC-5559E196E8C0}"/>
              </a:ext>
            </a:extLst>
          </p:cNvPr>
          <p:cNvSpPr txBox="1">
            <a:spLocks/>
          </p:cNvSpPr>
          <p:nvPr/>
        </p:nvSpPr>
        <p:spPr>
          <a:xfrm>
            <a:off x="2078032" y="5484479"/>
            <a:ext cx="1765466" cy="248809"/>
          </a:xfrm>
          <a:prstGeom prst="rect">
            <a:avLst/>
          </a:prstGeom>
        </p:spPr>
        <p:txBody>
          <a:bodyPr/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21792">
              <a:spcAft>
                <a:spcPts val="600"/>
              </a:spcAft>
              <a:defRPr/>
            </a:pPr>
            <a:r>
              <a:rPr lang="en-US" sz="1100" kern="12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Đồ</a:t>
            </a:r>
            <a:r>
              <a:rPr lang="en-US" sz="1100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100" kern="12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án</a:t>
            </a:r>
            <a:r>
              <a:rPr lang="en-US" sz="1100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100" kern="12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tốt</a:t>
            </a:r>
            <a:r>
              <a:rPr lang="en-US" sz="1100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100" kern="12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nghiệp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Picture 15" descr="A logo on a black background&#10;&#10;Description automatically generated">
            <a:extLst>
              <a:ext uri="{FF2B5EF4-FFF2-40B4-BE49-F238E27FC236}">
                <a16:creationId xmlns:a16="http://schemas.microsoft.com/office/drawing/2014/main" id="{ADF48044-9E65-7628-453F-8A85EBD32E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7" t="30892" r="13213" b="31516"/>
          <a:stretch/>
        </p:blipFill>
        <p:spPr>
          <a:xfrm>
            <a:off x="8476158" y="1465791"/>
            <a:ext cx="2660822" cy="1275819"/>
          </a:xfrm>
          <a:prstGeom prst="rect">
            <a:avLst/>
          </a:prstGeom>
        </p:spPr>
      </p:pic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E25FD3CC-CCE0-5E0E-46A9-AA6FF47C410A}"/>
              </a:ext>
            </a:extLst>
          </p:cNvPr>
          <p:cNvSpPr txBox="1">
            <a:spLocks/>
          </p:cNvSpPr>
          <p:nvPr/>
        </p:nvSpPr>
        <p:spPr>
          <a:xfrm>
            <a:off x="8480934" y="5481012"/>
            <a:ext cx="1979399" cy="248809"/>
          </a:xfrm>
          <a:prstGeom prst="rect">
            <a:avLst/>
          </a:prstGeom>
        </p:spPr>
        <p:txBody>
          <a:bodyPr/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21792">
              <a:spcAft>
                <a:spcPts val="600"/>
              </a:spcAft>
              <a:defRPr/>
            </a:pPr>
            <a:r>
              <a:rPr lang="en-US" sz="110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GVHD:Ts 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ê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Giang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Nhận diện thương hiệu Logo HaUI">
            <a:extLst>
              <a:ext uri="{FF2B5EF4-FFF2-40B4-BE49-F238E27FC236}">
                <a16:creationId xmlns:a16="http://schemas.microsoft.com/office/drawing/2014/main" id="{6AF421B0-52A0-B27E-45DE-2B3DA54A8A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09" y="1369166"/>
            <a:ext cx="1246268" cy="1250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64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endParaRPr>
              <a:solidFill>
                <a:srgbClr val="40404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B61620-F24B-20B5-B524-CB50F0803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E11FE-0D8A-DC42-FE95-C200F986C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C3174-5A26-F3FF-5882-57A08F99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9CF5F5F-4D21-80A7-8076-E0525BA4B3C7}"/>
              </a:ext>
            </a:extLst>
          </p:cNvPr>
          <p:cNvSpPr txBox="1">
            <a:spLocks/>
          </p:cNvSpPr>
          <p:nvPr/>
        </p:nvSpPr>
        <p:spPr bwMode="black"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TỔNG QUAN VỀ ĐỀ TÀI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95D871-4663-4A08-9067-A9B807DE618F}"/>
              </a:ext>
            </a:extLst>
          </p:cNvPr>
          <p:cNvSpPr txBox="1">
            <a:spLocks/>
          </p:cNvSpPr>
          <p:nvPr/>
        </p:nvSpPr>
        <p:spPr>
          <a:xfrm>
            <a:off x="1706062" y="1967696"/>
            <a:ext cx="8779512" cy="32028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48640" indent="0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None/>
            </a:pPr>
            <a:r>
              <a:rPr lang="vi-VN" sz="24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Phương</a:t>
            </a:r>
            <a:r>
              <a:rPr lang="vi-VN" sz="2400" b="1" spc="-2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pháp</a:t>
            </a:r>
            <a:r>
              <a:rPr lang="vi-VN" sz="2400" b="1" spc="-1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tiếp</a:t>
            </a:r>
            <a:r>
              <a:rPr lang="vi-VN" sz="24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cận</a:t>
            </a:r>
            <a:endParaRPr lang="en-US" sz="2400" b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marR="0" indent="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Cách tiếp cận : Trực tiếp tham gia sử dụng các ứng dụng game đã được xây dựng để rút ra các kinh nghiệm để xây dựng game của mình được tốt hơn.</a:t>
            </a:r>
            <a:endParaRPr lang="en-US" sz="2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marR="0" indent="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" algn="l"/>
              </a:tabLst>
            </a:pP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 dụng các phương pháp nghiên cứu: đọc tài liệu trên internet</a:t>
            </a:r>
            <a:r>
              <a:rPr lang="en-US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48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TỔNG QUAN VỀ ĐỀ TÀI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062" y="1967696"/>
            <a:ext cx="8779512" cy="3202822"/>
          </a:xfrm>
        </p:spPr>
        <p:txBody>
          <a:bodyPr>
            <a:normAutofit/>
          </a:bodyPr>
          <a:lstStyle/>
          <a:p>
            <a:pPr marL="0" marR="548640" indent="0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None/>
            </a:pPr>
            <a:r>
              <a:rPr lang="vi-VN" sz="24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Nội</a:t>
            </a:r>
            <a:r>
              <a:rPr lang="vi-VN" sz="2400" b="1" spc="-1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dung</a:t>
            </a:r>
            <a:r>
              <a:rPr lang="vi-VN" sz="24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vi-VN" sz="2400" b="1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endParaRPr lang="en-US" sz="2400" b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54864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Xây</a:t>
            </a:r>
            <a:r>
              <a:rPr lang="vi-VN" sz="2400" spc="-2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dựng</a:t>
            </a:r>
            <a:r>
              <a:rPr lang="vi-VN" sz="2400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game</a:t>
            </a:r>
            <a:r>
              <a:rPr lang="vi-VN" sz="2400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phù hợp, thân thiện</a:t>
            </a:r>
            <a:r>
              <a:rPr lang="en-US" sz="2400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dễ</a:t>
            </a:r>
            <a:r>
              <a:rPr lang="vi-VN" sz="2400" spc="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nhìn.</a:t>
            </a:r>
            <a:endParaRPr lang="en-US" sz="2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54864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Xây</a:t>
            </a:r>
            <a:r>
              <a:rPr lang="vi-VN" sz="2400" spc="-2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dựng</a:t>
            </a:r>
            <a:r>
              <a:rPr lang="vi-VN" sz="2400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</a:t>
            </a:r>
            <a:r>
              <a:rPr lang="en-US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vi-VN" sz="2400" spc="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vi-VN" sz="2400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vi-VN" sz="2400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vi-VN" sz="2400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vi-VN" sz="2400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game.</a:t>
            </a:r>
            <a:endParaRPr lang="en-US" sz="2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54864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vi-VN" sz="2400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vi-VN" sz="2400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</a:t>
            </a:r>
            <a:r>
              <a:rPr lang="en-US" sz="240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ặ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vi-VN" sz="2400" spc="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vi-VN" sz="2400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vi-VN" sz="2400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marR="54864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</a:t>
            </a:r>
            <a:r>
              <a:rPr lang="vi-VN" sz="2400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khai</a:t>
            </a:r>
            <a:r>
              <a:rPr lang="vi-VN" sz="2400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vi-VN" sz="2400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nghiệm</a:t>
            </a:r>
            <a:r>
              <a:rPr lang="vi-VN" sz="2400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vi-VN" sz="2400" spc="-1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vi-VN" sz="2400" spc="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máy</a:t>
            </a:r>
            <a:r>
              <a:rPr lang="vi-VN" sz="2400" spc="-3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858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TỔNG QUAN VỀ ĐỀ TÀI</a:t>
            </a:r>
          </a:p>
        </p:txBody>
      </p:sp>
      <p:pic>
        <p:nvPicPr>
          <p:cNvPr id="4" name="Picture 2" descr="JUNCTION X: การใส่ปุ่ม back ในเว็บ ( javascript )">
            <a:hlinkClick r:id="rId2" action="ppaction://hlinksldjump"/>
            <a:extLst>
              <a:ext uri="{FF2B5EF4-FFF2-40B4-BE49-F238E27FC236}">
                <a16:creationId xmlns:a16="http://schemas.microsoft.com/office/drawing/2014/main" id="{7C8AC1D9-92BA-810D-9E96-FDFD25B4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9" y="5804131"/>
            <a:ext cx="986597" cy="9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nity Asset Store stands with Ukraine, but fails to properly pay hundreds  of Ukrainian devs for over 6 months | WN Hub">
            <a:extLst>
              <a:ext uri="{FF2B5EF4-FFF2-40B4-BE49-F238E27FC236}">
                <a16:creationId xmlns:a16="http://schemas.microsoft.com/office/drawing/2014/main" id="{CF200597-2EF6-CAF8-653A-E6E9DE66B8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2" t="37170" r="73488" b="37615"/>
          <a:stretch/>
        </p:blipFill>
        <p:spPr bwMode="auto">
          <a:xfrm>
            <a:off x="1267621" y="4265414"/>
            <a:ext cx="1282148" cy="133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17BBDE-11C7-B96C-D765-6F0612FE8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070" y="4329784"/>
            <a:ext cx="2118309" cy="1270899"/>
          </a:xfrm>
          <a:prstGeom prst="rect">
            <a:avLst/>
          </a:prstGeom>
          <a:noFill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022AC1-7A40-8778-BBDD-A1CC76DBD97E}"/>
              </a:ext>
            </a:extLst>
          </p:cNvPr>
          <p:cNvSpPr txBox="1">
            <a:spLocks/>
          </p:cNvSpPr>
          <p:nvPr/>
        </p:nvSpPr>
        <p:spPr>
          <a:xfrm>
            <a:off x="2042178" y="2168163"/>
            <a:ext cx="8484242" cy="2234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28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28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8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ây</a:t>
            </a:r>
            <a:r>
              <a:rPr lang="vi-VN" sz="2800" spc="-7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dựng</a:t>
            </a:r>
            <a:r>
              <a:rPr lang="vi-VN" sz="2800" spc="-6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game</a:t>
            </a:r>
            <a:r>
              <a:rPr lang="vi-VN" sz="2800" spc="-5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Run</a:t>
            </a:r>
            <a:r>
              <a:rPr lang="en-US" sz="2800" spc="-6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vi-VN" sz="2800" spc="-6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vi-VN" sz="2800" spc="-6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vi-VN" sz="2800" spc="-6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</a:t>
            </a:r>
            <a:r>
              <a:rPr lang="vi-VN" sz="2800" spc="-5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Unity</a:t>
            </a:r>
            <a:r>
              <a:rPr lang="vi-VN" sz="2800" spc="18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vi-VN" sz="2800" spc="-5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ông</a:t>
            </a:r>
            <a:r>
              <a:rPr lang="vi-VN" sz="2800" spc="-5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</a:t>
            </a:r>
            <a:r>
              <a:rPr lang="vi-VN" sz="2800" spc="-6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vi-VN" sz="2800" spc="-6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Microsoft</a:t>
            </a:r>
            <a:r>
              <a:rPr lang="en-US" sz="2800" spc="-6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Visual</a:t>
            </a:r>
            <a:r>
              <a:rPr lang="vi-VN" sz="2800" spc="-3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spc="-3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vi-VN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Studio</a:t>
            </a:r>
            <a:r>
              <a:rPr lang="vi-VN" sz="28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2022</a:t>
            </a:r>
            <a:endParaRPr lang="en-US" sz="28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13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E3759DD-698F-4D3A-AF4C-5E44527D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600" y="4269282"/>
            <a:ext cx="94488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PHẦN 1:	ĐẶC TẢ VÀ THIẾT KẾ GAME</a:t>
            </a:r>
          </a:p>
        </p:txBody>
      </p:sp>
      <p:pic>
        <p:nvPicPr>
          <p:cNvPr id="6" name="Picture 5" descr="A cartoon of a wooden mask&#10;&#10;Description automatically generated">
            <a:extLst>
              <a:ext uri="{FF2B5EF4-FFF2-40B4-BE49-F238E27FC236}">
                <a16:creationId xmlns:a16="http://schemas.microsoft.com/office/drawing/2014/main" id="{C14B37AC-B75C-2AB7-BB2B-CD050802F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" t="10515" r="5605"/>
          <a:stretch/>
        </p:blipFill>
        <p:spPr bwMode="auto">
          <a:xfrm>
            <a:off x="4481096" y="409143"/>
            <a:ext cx="3229807" cy="330130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artoon of a turtle with a hat&#10;&#10;Description automatically generated">
            <a:extLst>
              <a:ext uri="{FF2B5EF4-FFF2-40B4-BE49-F238E27FC236}">
                <a16:creationId xmlns:a16="http://schemas.microsoft.com/office/drawing/2014/main" id="{4BC0121B-5AED-4663-32E3-9248A7B930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1"/>
          <a:stretch/>
        </p:blipFill>
        <p:spPr bwMode="auto">
          <a:xfrm>
            <a:off x="8104321" y="727019"/>
            <a:ext cx="3429000" cy="301817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3502AE-A688-9C18-2CE0-9B7582954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36637" r="9754"/>
          <a:stretch/>
        </p:blipFill>
        <p:spPr bwMode="auto">
          <a:xfrm>
            <a:off x="413283" y="727019"/>
            <a:ext cx="3408850" cy="266555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67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b="1">
                <a:solidFill>
                  <a:srgbClr val="FFFFFF"/>
                </a:solidFill>
              </a:rPr>
              <a:t>1.1.	 </a:t>
            </a:r>
            <a:r>
              <a:rPr lang="en-US" sz="3000" b="1" err="1">
                <a:solidFill>
                  <a:srgbClr val="FFFFFF"/>
                </a:solidFill>
              </a:rPr>
              <a:t>Mô</a:t>
            </a:r>
            <a:r>
              <a:rPr lang="en-US" sz="3000" b="1">
                <a:solidFill>
                  <a:srgbClr val="FFFFFF"/>
                </a:solidFill>
              </a:rPr>
              <a:t> </a:t>
            </a:r>
            <a:r>
              <a:rPr lang="en-US" sz="3000" b="1" err="1">
                <a:solidFill>
                  <a:srgbClr val="FFFFFF"/>
                </a:solidFill>
              </a:rPr>
              <a:t>tả</a:t>
            </a:r>
            <a:r>
              <a:rPr lang="en-US" sz="3000" b="1">
                <a:solidFill>
                  <a:srgbClr val="FFFFFF"/>
                </a:solidFill>
              </a:rPr>
              <a:t>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804" y="1443034"/>
            <a:ext cx="6400395" cy="428466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1.1.1.	Thông tin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game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Mô tả chung về game: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Run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2D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6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màn chơi với các chế độ khác nhau.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hiệm vụ của người chơi là điểu khiển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vượt qua các chướng ngại vật tìm đủ 5 viên kim cương để mở cánh cổng dịch chuyển để vượt qua ải.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7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7DAF40-87C0-F601-2ADA-563AFCEDC513}"/>
              </a:ext>
            </a:extLst>
          </p:cNvPr>
          <p:cNvSpPr txBox="1">
            <a:spLocks/>
          </p:cNvSpPr>
          <p:nvPr/>
        </p:nvSpPr>
        <p:spPr bwMode="black">
          <a:xfrm>
            <a:off x="1260873" y="1586484"/>
            <a:ext cx="3685032" cy="3685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b="1">
                <a:solidFill>
                  <a:srgbClr val="FFFFFF"/>
                </a:solidFill>
              </a:rPr>
              <a:t>1</a:t>
            </a:r>
            <a:r>
              <a:rPr lang="en-US" sz="30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.1.	 Mô tả game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1D6700-F6BC-9E37-AA8C-2AC4B6D3E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4" y="0"/>
            <a:ext cx="6730595" cy="63195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1.1.1.	Thông tin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game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Thể loại game: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Đây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tựa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game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thám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hiểm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mang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offline.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Yếu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game mang lại: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nhẹn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logic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Mang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4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QuickStarter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Web4D9</Template>
  <TotalTime>1023</TotalTime>
  <Words>1313</Words>
  <Application>Microsoft Office PowerPoint</Application>
  <PresentationFormat>Widescreen</PresentationFormat>
  <Paragraphs>198</Paragraphs>
  <Slides>33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Adobe Caslon Pro</vt:lpstr>
      <vt:lpstr>Aptos Black</vt:lpstr>
      <vt:lpstr>Arial</vt:lpstr>
      <vt:lpstr>Calibri</vt:lpstr>
      <vt:lpstr>Courier New</vt:lpstr>
      <vt:lpstr>Gill Sans MT</vt:lpstr>
      <vt:lpstr>Segoe UI</vt:lpstr>
      <vt:lpstr>Segoe UI Light</vt:lpstr>
      <vt:lpstr>Segoe UI Semilight</vt:lpstr>
      <vt:lpstr>Times New Roman</vt:lpstr>
      <vt:lpstr>Wingdings</vt:lpstr>
      <vt:lpstr>Parcel</vt:lpstr>
      <vt:lpstr>QuickStarter Theme</vt:lpstr>
      <vt:lpstr>PowerPoint Presentation</vt:lpstr>
      <vt:lpstr>PowerPoint Presentation</vt:lpstr>
      <vt:lpstr>PowerPoint Presentation</vt:lpstr>
      <vt:lpstr>History</vt:lpstr>
      <vt:lpstr>TỔNG QUAN VỀ ĐỀ TÀI</vt:lpstr>
      <vt:lpstr>TỔNG QUAN VỀ ĐỀ TÀI</vt:lpstr>
      <vt:lpstr>PHẦN 1: ĐẶC TẢ VÀ THIẾT KẾ GAME</vt:lpstr>
      <vt:lpstr>1.1.  Mô tả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 . Thiết kế Game </vt:lpstr>
      <vt:lpstr>1.2 . Thiết kế Game </vt:lpstr>
      <vt:lpstr>1.2 . Thiết kế Game </vt:lpstr>
      <vt:lpstr>1.2 . Thiết kế Game </vt:lpstr>
      <vt:lpstr>1.2 . Thiết kế Game </vt:lpstr>
      <vt:lpstr>1.2 . Thiết kế Game </vt:lpstr>
      <vt:lpstr>1.2 . Thiết kế Game </vt:lpstr>
      <vt:lpstr>Thiết kế giao diện game</vt:lpstr>
      <vt:lpstr>PHẦN 2: KẾT QUẢ XÂY DỰNG GAME </vt:lpstr>
      <vt:lpstr>Intro</vt:lpstr>
      <vt:lpstr>MainMenu</vt:lpstr>
      <vt:lpstr>Mainmenu</vt:lpstr>
      <vt:lpstr>Levelseletion</vt:lpstr>
      <vt:lpstr>Loading</vt:lpstr>
      <vt:lpstr>Level</vt:lpstr>
      <vt:lpstr>pause</vt:lpstr>
      <vt:lpstr>Kết quả đạt được của đề tài</vt:lpstr>
      <vt:lpstr>Hạn chế của đề tài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LỜI CẢM ƠN</dc:title>
  <dc:creator>FNU LNU</dc:creator>
  <cp:lastModifiedBy>hiếu vũ</cp:lastModifiedBy>
  <cp:revision>76</cp:revision>
  <dcterms:created xsi:type="dcterms:W3CDTF">2023-08-24T11:52:34Z</dcterms:created>
  <dcterms:modified xsi:type="dcterms:W3CDTF">2024-05-24T14:34:02Z</dcterms:modified>
</cp:coreProperties>
</file>